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磯崎 勇太(isozaki-yuuta)" initials="磯崎" lastIdx="2" clrIdx="0">
    <p:extLst>
      <p:ext uri="{19B8F6BF-5375-455C-9EA6-DF929625EA0E}">
        <p15:presenceInfo xmlns:p15="http://schemas.microsoft.com/office/powerpoint/2012/main" userId="S-1-5-21-4175116151-3849908774-3845857867-348541" providerId="AD"/>
      </p:ext>
    </p:extLst>
  </p:cmAuthor>
  <p:cmAuthor id="2" name="TAKAHASHI RIKA" initials="TR" lastIdx="2" clrIdx="1">
    <p:extLst>
      <p:ext uri="{19B8F6BF-5375-455C-9EA6-DF929625EA0E}">
        <p15:presenceInfo xmlns:p15="http://schemas.microsoft.com/office/powerpoint/2012/main" userId="S-1-5-21-4214891098-2421862870-834460858-2720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7" d="100"/>
          <a:sy n="87" d="100"/>
        </p:scale>
        <p:origin x="480"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D545-8467-428C-B4B7-668AFE11EB3F}" type="datetimeFigureOut">
              <a:rPr kumimoji="1" lang="ja-JP" altLang="en-US" smtClean="0"/>
              <a:t>2021/12/28</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328" y="58614"/>
            <a:ext cx="12097344" cy="706090"/>
          </a:xfrm>
          <a:solidFill>
            <a:schemeClr val="tx2"/>
          </a:solidFill>
        </p:spPr>
        <p:txBody>
          <a:bodyPr>
            <a:normAutofit/>
          </a:bodyPr>
          <a:lstStyle/>
          <a:p>
            <a:r>
              <a:rPr lang="ja-JP" altLang="en-US" sz="2800" dirty="0" smtClean="0">
                <a:solidFill>
                  <a:schemeClr val="bg1"/>
                </a:solidFill>
                <a:latin typeface="ＭＳ Ｐゴシック" panose="020B0600070205080204" pitchFamily="50" charset="-128"/>
                <a:ea typeface="ＭＳ Ｐゴシック" panose="020B0600070205080204" pitchFamily="50" charset="-128"/>
              </a:rPr>
              <a:t>技能</a:t>
            </a:r>
            <a:r>
              <a:rPr lang="ja-JP" altLang="en-US" sz="2800" dirty="0">
                <a:solidFill>
                  <a:schemeClr val="bg1"/>
                </a:solidFill>
                <a:latin typeface="ＭＳ Ｐゴシック" panose="020B0600070205080204" pitchFamily="50" charset="-128"/>
                <a:ea typeface="ＭＳ Ｐゴシック" panose="020B0600070205080204" pitchFamily="50" charset="-128"/>
              </a:rPr>
              <a:t>実習生の受入れに際して企業の皆様にお願いしたいこと</a:t>
            </a:r>
          </a:p>
        </p:txBody>
      </p:sp>
      <p:sp>
        <p:nvSpPr>
          <p:cNvPr id="3" name="コンテンツ プレースホルダー 2"/>
          <p:cNvSpPr>
            <a:spLocks noGrp="1"/>
          </p:cNvSpPr>
          <p:nvPr>
            <p:ph idx="1"/>
          </p:nvPr>
        </p:nvSpPr>
        <p:spPr>
          <a:xfrm>
            <a:off x="609600" y="1124744"/>
            <a:ext cx="10972800" cy="3240360"/>
          </a:xfrm>
        </p:spPr>
        <p:txBody>
          <a:bodyPr>
            <a:noAutofit/>
          </a:bodyPr>
          <a:lstStyle/>
          <a:p>
            <a:pPr>
              <a:spcBef>
                <a:spcPts val="600"/>
              </a:spcBef>
              <a:buFont typeface="Wingdings" panose="05000000000000000000" pitchFamily="2" charset="2"/>
              <a:buChar char="Ø"/>
            </a:pPr>
            <a:r>
              <a:rPr lang="ja-JP" altLang="en-US" sz="1800" dirty="0" smtClean="0">
                <a:latin typeface="+mn-ea"/>
              </a:rPr>
              <a:t>技能</a:t>
            </a:r>
            <a:r>
              <a:rPr lang="ja-JP" altLang="en-US" sz="1800" dirty="0">
                <a:latin typeface="+mn-ea"/>
              </a:rPr>
              <a:t>実習生は、多くの場合、「日本で職業スキルを身に付けたい」、「家族の生活をより良いもの</a:t>
            </a:r>
            <a:r>
              <a:rPr lang="ja-JP" altLang="en-US" sz="1800" dirty="0" smtClean="0">
                <a:latin typeface="+mn-ea"/>
              </a:rPr>
              <a:t>にしたい</a:t>
            </a:r>
            <a:r>
              <a:rPr lang="ja-JP" altLang="en-US" sz="1800" dirty="0">
                <a:latin typeface="+mn-ea"/>
              </a:rPr>
              <a:t>」という夢を持って訪日しており、初めから失踪や犯罪をするつもりで訪日する技能実習生はいません。</a:t>
            </a:r>
          </a:p>
          <a:p>
            <a:pPr>
              <a:spcBef>
                <a:spcPts val="600"/>
              </a:spcBef>
              <a:buFont typeface="Wingdings" panose="05000000000000000000" pitchFamily="2" charset="2"/>
              <a:buChar char="Ø"/>
            </a:pPr>
            <a:r>
              <a:rPr lang="ja-JP" altLang="en-US" sz="1800" dirty="0">
                <a:latin typeface="+mn-ea"/>
              </a:rPr>
              <a:t>このため、企業の皆様に、法令を遵守し、適切な労働条件を確保していただくことはもとより、</a:t>
            </a:r>
            <a:r>
              <a:rPr lang="ja-JP" altLang="en-US" sz="1800" dirty="0" smtClean="0">
                <a:latin typeface="+mn-ea"/>
              </a:rPr>
              <a:t>これら技能</a:t>
            </a:r>
            <a:r>
              <a:rPr lang="ja-JP" altLang="en-US" sz="1800" dirty="0">
                <a:latin typeface="+mn-ea"/>
              </a:rPr>
              <a:t>実習生の思いに寄り添っていただくことで、多くの失踪等を防げるものと考えています。</a:t>
            </a:r>
          </a:p>
          <a:p>
            <a:pPr>
              <a:spcBef>
                <a:spcPts val="600"/>
              </a:spcBef>
              <a:buFont typeface="Wingdings" panose="05000000000000000000" pitchFamily="2" charset="2"/>
              <a:buChar char="Ø"/>
            </a:pPr>
            <a:r>
              <a:rPr lang="ja-JP" altLang="en-US" sz="1800" dirty="0">
                <a:latin typeface="+mn-ea"/>
              </a:rPr>
              <a:t>しかしながら、企業の皆様に上記の取組をしていただいてもなお、高額な借金を背負って訪日した場合、「</a:t>
            </a:r>
            <a:r>
              <a:rPr lang="ja-JP" altLang="en-US" sz="1800" dirty="0" smtClean="0">
                <a:latin typeface="+mn-ea"/>
              </a:rPr>
              <a:t>もっと</a:t>
            </a:r>
            <a:r>
              <a:rPr lang="ja-JP" altLang="en-US" sz="1800" dirty="0">
                <a:latin typeface="+mn-ea"/>
              </a:rPr>
              <a:t>稼げる仕事がある」という誘惑に駆られやすくなり、失踪や犯罪のリスクが高くなってしまいます。</a:t>
            </a:r>
          </a:p>
          <a:p>
            <a:pPr>
              <a:spcBef>
                <a:spcPts val="600"/>
              </a:spcBef>
              <a:buFont typeface="Wingdings" panose="05000000000000000000" pitchFamily="2" charset="2"/>
              <a:buChar char="Ø"/>
            </a:pPr>
            <a:r>
              <a:rPr lang="ja-JP" altLang="en-US" sz="1800" dirty="0">
                <a:latin typeface="+mn-ea"/>
              </a:rPr>
              <a:t>このような失踪や犯罪は、技能実習生本人にとっても不幸なことですが、受入企業にとっても、指導や受入</a:t>
            </a:r>
            <a:r>
              <a:rPr lang="ja-JP" altLang="en-US" sz="1800" dirty="0" smtClean="0">
                <a:latin typeface="+mn-ea"/>
              </a:rPr>
              <a:t>体制</a:t>
            </a:r>
            <a:r>
              <a:rPr lang="ja-JP" altLang="en-US" sz="1800" dirty="0">
                <a:latin typeface="+mn-ea"/>
              </a:rPr>
              <a:t>整備に要した時間・費用が無駄になるだけではなく、コンプライアンス上の問題にもなりかねません。</a:t>
            </a:r>
          </a:p>
          <a:p>
            <a:pPr>
              <a:spcBef>
                <a:spcPts val="600"/>
              </a:spcBef>
              <a:buFont typeface="Wingdings" panose="05000000000000000000" pitchFamily="2" charset="2"/>
              <a:buChar char="Ø"/>
            </a:pPr>
            <a:r>
              <a:rPr lang="ja-JP" altLang="en-US" sz="1800" dirty="0">
                <a:latin typeface="+mn-ea"/>
              </a:rPr>
              <a:t>このため</a:t>
            </a:r>
            <a:r>
              <a:rPr lang="ja-JP" altLang="en-US" sz="1800" dirty="0" smtClean="0">
                <a:latin typeface="+mn-ea"/>
              </a:rPr>
              <a:t>、技能</a:t>
            </a:r>
            <a:r>
              <a:rPr lang="ja-JP" altLang="en-US" sz="1800" dirty="0">
                <a:latin typeface="+mn-ea"/>
              </a:rPr>
              <a:t>実習生を受け入れている企業の皆様におかれましては、以下の確認を通じて、</a:t>
            </a:r>
            <a:r>
              <a:rPr lang="ja-JP" altLang="en-US" sz="1800" dirty="0" smtClean="0">
                <a:latin typeface="+mn-ea"/>
              </a:rPr>
              <a:t>より適切</a:t>
            </a:r>
            <a:r>
              <a:rPr lang="ja-JP" altLang="en-US" sz="1800" dirty="0">
                <a:latin typeface="+mn-ea"/>
              </a:rPr>
              <a:t>なルートで技能実習生を受け入れていただくようお願いいたします</a:t>
            </a:r>
            <a:r>
              <a:rPr lang="ja-JP" altLang="en-US" sz="1800" dirty="0" smtClean="0">
                <a:latin typeface="+mn-ea"/>
              </a:rPr>
              <a:t>。</a:t>
            </a:r>
            <a:endParaRPr lang="ja-JP" altLang="en-US" sz="1800" dirty="0">
              <a:latin typeface="+mn-ea"/>
            </a:endParaRPr>
          </a:p>
        </p:txBody>
      </p:sp>
      <p:sp>
        <p:nvSpPr>
          <p:cNvPr id="4" name="テキスト ボックス 3"/>
          <p:cNvSpPr txBox="1"/>
          <p:nvPr/>
        </p:nvSpPr>
        <p:spPr>
          <a:xfrm>
            <a:off x="263352" y="4437112"/>
            <a:ext cx="11638554" cy="1954381"/>
          </a:xfrm>
          <a:prstGeom prst="rect">
            <a:avLst/>
          </a:prstGeom>
          <a:noFill/>
          <a:ln>
            <a:solidFill>
              <a:schemeClr val="tx1"/>
            </a:solidFill>
          </a:ln>
        </p:spPr>
        <p:txBody>
          <a:bodyPr wrap="square" rtlCol="0">
            <a:spAutoFit/>
          </a:bodyPr>
          <a:lstStyle/>
          <a:p>
            <a:pPr>
              <a:spcBef>
                <a:spcPts val="600"/>
              </a:spcBef>
            </a:pPr>
            <a:r>
              <a:rPr lang="en-US" altLang="ja-JP" sz="1600" dirty="0">
                <a:latin typeface="+mn-ea"/>
              </a:rPr>
              <a:t>【</a:t>
            </a:r>
            <a:r>
              <a:rPr lang="ja-JP" altLang="en-US" sz="1600" dirty="0">
                <a:latin typeface="+mn-ea"/>
              </a:rPr>
              <a:t>送出機関を選択する際に、受入企業の皆様にご確認いただきたい事項</a:t>
            </a:r>
            <a:r>
              <a:rPr lang="en-US" altLang="ja-JP" sz="1600" dirty="0">
                <a:latin typeface="+mn-ea"/>
              </a:rPr>
              <a:t>】</a:t>
            </a:r>
          </a:p>
          <a:p>
            <a:pPr>
              <a:spcBef>
                <a:spcPts val="600"/>
              </a:spcBef>
            </a:pPr>
            <a:r>
              <a:rPr lang="ja-JP" altLang="en-US" sz="1600" dirty="0" smtClean="0">
                <a:latin typeface="+mn-ea"/>
              </a:rPr>
              <a:t>　確認</a:t>
            </a:r>
            <a:r>
              <a:rPr lang="ja-JP" altLang="en-US" sz="1600" dirty="0" smtClean="0">
                <a:latin typeface="+mn-ea"/>
              </a:rPr>
              <a:t>１　（</a:t>
            </a:r>
            <a:r>
              <a:rPr lang="ja-JP" altLang="en-US" sz="1600" dirty="0">
                <a:latin typeface="+mn-ea"/>
              </a:rPr>
              <a:t>技能実習生に対し）訪日に際して</a:t>
            </a:r>
            <a:r>
              <a:rPr lang="ja-JP" altLang="en-US" sz="1600" dirty="0" smtClean="0">
                <a:latin typeface="+mn-ea"/>
              </a:rPr>
              <a:t>、高額な費用</a:t>
            </a:r>
            <a:r>
              <a:rPr lang="ja-JP" altLang="en-US" sz="1600" dirty="0">
                <a:latin typeface="+mn-ea"/>
              </a:rPr>
              <a:t>を支払っていないか</a:t>
            </a:r>
          </a:p>
          <a:p>
            <a:pPr>
              <a:spcBef>
                <a:spcPts val="600"/>
              </a:spcBef>
            </a:pPr>
            <a:r>
              <a:rPr lang="ja-JP" altLang="en-US" sz="1600" dirty="0" smtClean="0">
                <a:latin typeface="+mn-ea"/>
              </a:rPr>
              <a:t>　　</a:t>
            </a:r>
            <a:r>
              <a:rPr lang="ja-JP" altLang="en-US" sz="1600" dirty="0" smtClean="0">
                <a:latin typeface="+mn-ea"/>
              </a:rPr>
              <a:t>　　　　</a:t>
            </a:r>
            <a:r>
              <a:rPr lang="en-US" altLang="ja-JP" sz="1600" dirty="0" smtClean="0">
                <a:latin typeface="+mn-ea"/>
              </a:rPr>
              <a:t>《</a:t>
            </a:r>
            <a:r>
              <a:rPr lang="ja-JP" altLang="en-US" sz="1600" dirty="0">
                <a:latin typeface="+mn-ea"/>
              </a:rPr>
              <a:t>確認１の結果、</a:t>
            </a:r>
            <a:r>
              <a:rPr lang="ja-JP" altLang="en-US" sz="1600" dirty="0" smtClean="0">
                <a:latin typeface="+mn-ea"/>
              </a:rPr>
              <a:t>「高額な費用</a:t>
            </a:r>
            <a:r>
              <a:rPr lang="ja-JP" altLang="en-US" sz="1600" dirty="0">
                <a:latin typeface="+mn-ea"/>
              </a:rPr>
              <a:t>を支払っている」ことが確認された場合</a:t>
            </a:r>
            <a:r>
              <a:rPr lang="en-US" altLang="ja-JP" sz="1600" dirty="0">
                <a:latin typeface="+mn-ea"/>
              </a:rPr>
              <a:t>》</a:t>
            </a:r>
          </a:p>
          <a:p>
            <a:pPr>
              <a:spcBef>
                <a:spcPts val="600"/>
              </a:spcBef>
            </a:pPr>
            <a:r>
              <a:rPr lang="ja-JP" altLang="en-US" sz="1600" dirty="0" smtClean="0">
                <a:latin typeface="+mn-ea"/>
              </a:rPr>
              <a:t>　確認</a:t>
            </a:r>
            <a:r>
              <a:rPr lang="ja-JP" altLang="en-US" sz="1600" dirty="0">
                <a:latin typeface="+mn-ea"/>
              </a:rPr>
              <a:t>１－１（技能実習生に対し）訪日に際して具体的に「誰に」「いくら」「何の名目で」支払いをしているのか</a:t>
            </a:r>
          </a:p>
          <a:p>
            <a:pPr>
              <a:spcBef>
                <a:spcPts val="600"/>
              </a:spcBef>
            </a:pPr>
            <a:r>
              <a:rPr lang="ja-JP" altLang="en-US" sz="1600" dirty="0" smtClean="0">
                <a:latin typeface="+mn-ea"/>
              </a:rPr>
              <a:t>　</a:t>
            </a:r>
            <a:r>
              <a:rPr lang="ja-JP" altLang="en-US" sz="1600" dirty="0" smtClean="0">
                <a:latin typeface="+mn-ea"/>
              </a:rPr>
              <a:t>確認</a:t>
            </a:r>
            <a:r>
              <a:rPr lang="ja-JP" altLang="en-US" sz="1600" dirty="0">
                <a:latin typeface="+mn-ea"/>
              </a:rPr>
              <a:t>１－２（監理団体・送出機関に対し）どの程度の失踪者を出しているか</a:t>
            </a:r>
          </a:p>
          <a:p>
            <a:pPr>
              <a:spcBef>
                <a:spcPts val="600"/>
              </a:spcBef>
            </a:pPr>
            <a:r>
              <a:rPr lang="ja-JP" altLang="en-US" sz="1600" dirty="0" smtClean="0">
                <a:latin typeface="+mn-ea"/>
              </a:rPr>
              <a:t>　確認</a:t>
            </a:r>
            <a:r>
              <a:rPr lang="ja-JP" altLang="en-US" sz="1600" dirty="0" smtClean="0">
                <a:latin typeface="+mn-ea"/>
              </a:rPr>
              <a:t>２　（</a:t>
            </a:r>
            <a:r>
              <a:rPr lang="ja-JP" altLang="en-US" sz="1600" dirty="0">
                <a:latin typeface="+mn-ea"/>
              </a:rPr>
              <a:t>監理団体・送出機関に対し）失踪を招かないために、どのような取組をしている</a:t>
            </a:r>
            <a:r>
              <a:rPr lang="ja-JP" altLang="en-US" sz="1600" dirty="0" smtClean="0">
                <a:latin typeface="+mn-ea"/>
              </a:rPr>
              <a:t>か</a:t>
            </a:r>
            <a:endParaRPr lang="en-US" altLang="ja-JP" sz="1600" dirty="0">
              <a:latin typeface="+mn-ea"/>
            </a:endParaRPr>
          </a:p>
        </p:txBody>
      </p:sp>
      <p:sp>
        <p:nvSpPr>
          <p:cNvPr id="6" name="正方形/長方形 5"/>
          <p:cNvSpPr/>
          <p:nvPr/>
        </p:nvSpPr>
        <p:spPr>
          <a:xfrm>
            <a:off x="407368" y="4782464"/>
            <a:ext cx="733872" cy="3460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34108" y="6045443"/>
            <a:ext cx="733872" cy="3460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32610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328" y="44624"/>
            <a:ext cx="12097344" cy="720080"/>
          </a:xfrm>
          <a:solidFill>
            <a:schemeClr val="tx2"/>
          </a:solidFill>
        </p:spPr>
        <p:txBody>
          <a:bodyPr>
            <a:normAutofit/>
          </a:bodyPr>
          <a:lstStyle/>
          <a:p>
            <a:r>
              <a:rPr lang="en-US" altLang="ja-JP" sz="2800" dirty="0">
                <a:solidFill>
                  <a:schemeClr val="bg1"/>
                </a:solidFill>
              </a:rPr>
              <a:t>【</a:t>
            </a:r>
            <a:r>
              <a:rPr lang="ja-JP" altLang="en-US" sz="2800" dirty="0">
                <a:solidFill>
                  <a:schemeClr val="bg1"/>
                </a:solidFill>
              </a:rPr>
              <a:t>参考</a:t>
            </a:r>
            <a:r>
              <a:rPr lang="en-US" altLang="ja-JP" sz="2800" dirty="0">
                <a:solidFill>
                  <a:schemeClr val="bg1"/>
                </a:solidFill>
              </a:rPr>
              <a:t>】</a:t>
            </a:r>
            <a:r>
              <a:rPr lang="ja-JP" altLang="en-US" sz="2800" dirty="0">
                <a:solidFill>
                  <a:schemeClr val="bg1"/>
                </a:solidFill>
              </a:rPr>
              <a:t>送出機関を見極めるポイント</a:t>
            </a:r>
            <a:endParaRPr kumimoji="1" lang="ja-JP" altLang="en-US" sz="2800" dirty="0">
              <a:solidFill>
                <a:schemeClr val="bg1"/>
              </a:solidFill>
            </a:endParaRPr>
          </a:p>
        </p:txBody>
      </p:sp>
      <p:sp>
        <p:nvSpPr>
          <p:cNvPr id="3" name="コンテンツ プレースホルダー 2"/>
          <p:cNvSpPr>
            <a:spLocks noGrp="1"/>
          </p:cNvSpPr>
          <p:nvPr>
            <p:ph idx="1"/>
          </p:nvPr>
        </p:nvSpPr>
        <p:spPr>
          <a:xfrm>
            <a:off x="191344" y="1556793"/>
            <a:ext cx="11809312" cy="5301208"/>
          </a:xfrm>
        </p:spPr>
        <p:txBody>
          <a:bodyPr>
            <a:normAutofit fontScale="40000" lnSpcReduction="20000"/>
          </a:bodyPr>
          <a:lstStyle/>
          <a:p>
            <a:pPr>
              <a:lnSpc>
                <a:spcPct val="120000"/>
              </a:lnSpc>
              <a:spcBef>
                <a:spcPts val="500"/>
              </a:spcBef>
              <a:buFont typeface="Wingdings" panose="05000000000000000000" pitchFamily="2" charset="2"/>
              <a:buChar char="Ø"/>
            </a:pPr>
            <a:r>
              <a:rPr lang="ja-JP" altLang="en-US" sz="4500" dirty="0" smtClean="0"/>
              <a:t>求人</a:t>
            </a:r>
            <a:r>
              <a:rPr lang="ja-JP" altLang="en-US" sz="4500" dirty="0"/>
              <a:t>条件について、受入企業に対して現実に即した提案や相談をしているか</a:t>
            </a:r>
            <a:r>
              <a:rPr lang="ja-JP" altLang="en-US" sz="4500" dirty="0" smtClean="0"/>
              <a:t>？</a:t>
            </a:r>
          </a:p>
          <a:p>
            <a:pPr marL="361950" indent="0">
              <a:lnSpc>
                <a:spcPct val="120000"/>
              </a:lnSpc>
              <a:spcBef>
                <a:spcPts val="500"/>
              </a:spcBef>
              <a:buNone/>
            </a:pPr>
            <a:r>
              <a:rPr lang="ja-JP" altLang="en-US" dirty="0" smtClean="0"/>
              <a:t>　職種や賃金水準によって人材確保の困難さは変わりますので、真剣に技能実習生と受入企業とのマッチングを考えている送出機関であれば、賃金水準や面接応募人数等に関して現実に即した提案や相談があり得るものです。どんな職種でも、どんな業務でも、最低賃金でも、「大丈夫です！」という送出機関は気を付けた方がよいかもしれません。</a:t>
            </a:r>
          </a:p>
          <a:p>
            <a:pPr>
              <a:lnSpc>
                <a:spcPct val="120000"/>
              </a:lnSpc>
              <a:spcBef>
                <a:spcPts val="500"/>
              </a:spcBef>
              <a:buFont typeface="Wingdings" panose="05000000000000000000" pitchFamily="2" charset="2"/>
              <a:buChar char="Ø"/>
            </a:pPr>
            <a:r>
              <a:rPr lang="ja-JP" altLang="en-US" sz="4500" dirty="0" smtClean="0"/>
              <a:t>技能</a:t>
            </a:r>
            <a:r>
              <a:rPr lang="ja-JP" altLang="en-US" sz="4500" dirty="0"/>
              <a:t>実習生の受入れに伴うリスクや起こり得る問題と、それに対する対策を説明しているか？</a:t>
            </a:r>
          </a:p>
          <a:p>
            <a:pPr marL="361950" indent="0">
              <a:lnSpc>
                <a:spcPct val="120000"/>
              </a:lnSpc>
              <a:spcBef>
                <a:spcPts val="500"/>
              </a:spcBef>
              <a:buNone/>
            </a:pPr>
            <a:r>
              <a:rPr lang="ja-JP" altLang="en-US" dirty="0" smtClean="0"/>
              <a:t>　技能</a:t>
            </a:r>
            <a:r>
              <a:rPr lang="ja-JP" altLang="en-US" dirty="0"/>
              <a:t>実習生の受入れに当たっては、失踪をはじめ、喧嘩、職場での人間関係の軋轢、日本語能力の不足、近所とのもめ事など、様々な問題が生じる</a:t>
            </a:r>
            <a:r>
              <a:rPr lang="ja-JP" altLang="en-US" dirty="0" smtClean="0"/>
              <a:t>可能性</a:t>
            </a:r>
            <a:r>
              <a:rPr lang="ja-JP" altLang="en-US" dirty="0"/>
              <a:t>があります。こうしたリスクや起こり得る問題を説明でき、それに対してどのような対策を講じているのかも併せて説明できる送出機関は、これまでもこう</a:t>
            </a:r>
            <a:r>
              <a:rPr lang="ja-JP" altLang="en-US" dirty="0" smtClean="0"/>
              <a:t>した</a:t>
            </a:r>
            <a:r>
              <a:rPr lang="ja-JP" altLang="en-US" dirty="0"/>
              <a:t>問題に真摯に取り組んできた送出機関かもしれません。なお、送出機関との間で技能実習生が失踪した場合について違約金を定めたり、損害賠償額を</a:t>
            </a:r>
            <a:r>
              <a:rPr lang="ja-JP" altLang="en-US" dirty="0" smtClean="0"/>
              <a:t>予定</a:t>
            </a:r>
            <a:r>
              <a:rPr lang="ja-JP" altLang="en-US" dirty="0"/>
              <a:t>する契約をする行為は法令で禁止されています。</a:t>
            </a:r>
          </a:p>
          <a:p>
            <a:pPr>
              <a:lnSpc>
                <a:spcPct val="120000"/>
              </a:lnSpc>
              <a:spcBef>
                <a:spcPts val="500"/>
              </a:spcBef>
              <a:buFont typeface="Wingdings" panose="05000000000000000000" pitchFamily="2" charset="2"/>
              <a:buChar char="Ø"/>
            </a:pPr>
            <a:r>
              <a:rPr lang="ja-JP" altLang="en-US" sz="4500" dirty="0"/>
              <a:t>送り出す人材の日本語能力について、正確な情報を提供しているか？</a:t>
            </a:r>
          </a:p>
          <a:p>
            <a:pPr marL="361950" indent="0">
              <a:lnSpc>
                <a:spcPct val="120000"/>
              </a:lnSpc>
              <a:spcBef>
                <a:spcPts val="500"/>
              </a:spcBef>
              <a:buNone/>
            </a:pPr>
            <a:r>
              <a:rPr lang="ja-JP" altLang="en-US" dirty="0" smtClean="0"/>
              <a:t>　技能</a:t>
            </a:r>
            <a:r>
              <a:rPr lang="ja-JP" altLang="en-US" dirty="0"/>
              <a:t>実習生は、訪日前に</a:t>
            </a:r>
            <a:r>
              <a:rPr lang="en-US" altLang="ja-JP" dirty="0"/>
              <a:t>6</a:t>
            </a:r>
            <a:r>
              <a:rPr lang="ja-JP" altLang="en-US" dirty="0"/>
              <a:t>か月程度の日本語の訓練を受けますが、外国人にとって非常に難しい日本語を短期間で習得するのは、決して容易では</a:t>
            </a:r>
            <a:r>
              <a:rPr lang="ja-JP" altLang="en-US" dirty="0" smtClean="0"/>
              <a:t>ありません</a:t>
            </a:r>
            <a:r>
              <a:rPr lang="ja-JP" altLang="en-US" dirty="0"/>
              <a:t>。このため、「</a:t>
            </a:r>
            <a:r>
              <a:rPr lang="en-US" altLang="ja-JP" dirty="0"/>
              <a:t>N4</a:t>
            </a:r>
            <a:r>
              <a:rPr lang="ja-JP" altLang="en-US" dirty="0"/>
              <a:t>程度の技能実習生を送出します！」と言い切る送出機関に対しては、より慎重な確認をした方がよいかもしれません。教育の質を</a:t>
            </a:r>
            <a:r>
              <a:rPr lang="ja-JP" altLang="en-US" dirty="0" smtClean="0"/>
              <a:t>見極める</a:t>
            </a:r>
            <a:r>
              <a:rPr lang="ja-JP" altLang="en-US" dirty="0"/>
              <a:t>上では、日本人講師（特に有資格者）の</a:t>
            </a:r>
            <a:r>
              <a:rPr lang="ja-JP" altLang="en-US" dirty="0" smtClean="0"/>
              <a:t>有無、バングラデシュ人</a:t>
            </a:r>
            <a:r>
              <a:rPr lang="ja-JP" altLang="en-US" dirty="0"/>
              <a:t>講師の日本語レベルも参考になります。</a:t>
            </a:r>
          </a:p>
          <a:p>
            <a:pPr>
              <a:lnSpc>
                <a:spcPct val="120000"/>
              </a:lnSpc>
              <a:spcBef>
                <a:spcPts val="500"/>
              </a:spcBef>
              <a:buFont typeface="Wingdings" panose="05000000000000000000" pitchFamily="2" charset="2"/>
              <a:buChar char="Ø"/>
            </a:pPr>
            <a:r>
              <a:rPr lang="ja-JP" altLang="en-US" sz="4500" dirty="0"/>
              <a:t>訪日希望者から徴収している費用について、明確な説明ができるか？</a:t>
            </a:r>
          </a:p>
          <a:p>
            <a:pPr marL="361950" indent="0">
              <a:lnSpc>
                <a:spcPct val="120000"/>
              </a:lnSpc>
              <a:spcBef>
                <a:spcPts val="500"/>
              </a:spcBef>
              <a:buNone/>
            </a:pPr>
            <a:r>
              <a:rPr lang="ja-JP" altLang="en-US" dirty="0" smtClean="0"/>
              <a:t>　</a:t>
            </a:r>
            <a:r>
              <a:rPr lang="ja-JP" altLang="en-US" dirty="0" smtClean="0"/>
              <a:t>訪日希望者から徴収している費用の具体的な内訳を明確に</a:t>
            </a:r>
            <a:r>
              <a:rPr lang="ja-JP" altLang="en-US" dirty="0"/>
              <a:t>説明できない送出機関は、</a:t>
            </a:r>
            <a:r>
              <a:rPr lang="ja-JP" altLang="en-US" dirty="0" smtClean="0"/>
              <a:t>本人に</a:t>
            </a:r>
            <a:r>
              <a:rPr lang="ja-JP" altLang="en-US" dirty="0"/>
              <a:t>高額の負担をさせている可能性があります</a:t>
            </a:r>
            <a:r>
              <a:rPr lang="ja-JP" altLang="en-US" dirty="0" smtClean="0"/>
              <a:t>。訓練費や食費</a:t>
            </a:r>
            <a:r>
              <a:rPr lang="ja-JP" altLang="en-US" dirty="0"/>
              <a:t>、寮費、制服代、謝礼金など、様々な名目で費用を徴収して</a:t>
            </a:r>
            <a:r>
              <a:rPr lang="ja-JP" altLang="en-US" dirty="0" smtClean="0"/>
              <a:t>いることがあります。また</a:t>
            </a:r>
            <a:r>
              <a:rPr lang="ja-JP" altLang="en-US" dirty="0"/>
              <a:t>、ブローカー（場合によっては送出機関の営業職員）が送出機関の仲介料を本人から別途徴収している</a:t>
            </a:r>
            <a:r>
              <a:rPr lang="ja-JP" altLang="en-US" dirty="0" smtClean="0"/>
              <a:t>場合</a:t>
            </a:r>
            <a:r>
              <a:rPr lang="ja-JP" altLang="en-US" dirty="0"/>
              <a:t>もあるので、送出機関の人材募集方法についても慎重に確認する必要があります。</a:t>
            </a:r>
          </a:p>
          <a:p>
            <a:pPr>
              <a:lnSpc>
                <a:spcPct val="120000"/>
              </a:lnSpc>
              <a:spcBef>
                <a:spcPts val="500"/>
              </a:spcBef>
              <a:buFont typeface="Wingdings" panose="05000000000000000000" pitchFamily="2" charset="2"/>
              <a:buChar char="Ø"/>
            </a:pPr>
            <a:r>
              <a:rPr lang="ja-JP" altLang="en-US" sz="4500" dirty="0"/>
              <a:t>訪日希望者に対して、求人条件はもちろん、日本での生活に関する情報を正確に説明しているか？</a:t>
            </a:r>
          </a:p>
          <a:p>
            <a:pPr marL="361950" indent="0">
              <a:lnSpc>
                <a:spcPct val="120000"/>
              </a:lnSpc>
              <a:spcBef>
                <a:spcPts val="500"/>
              </a:spcBef>
              <a:buNone/>
            </a:pPr>
            <a:r>
              <a:rPr lang="ja-JP" altLang="en-US" dirty="0" smtClean="0"/>
              <a:t>　人材</a:t>
            </a:r>
            <a:r>
              <a:rPr lang="ja-JP" altLang="en-US" dirty="0"/>
              <a:t>を募集するために、訪日希望者に対して「いいこと」しか言わない送出機関もあります。日本での仕事や生活の大変さを理解しないまま訪日した場合、「聞いていた話と違う」ということになり、職場定着が困難になりますので、本人に対してどのような説明をしているのかを確認した方がよいかもしれません</a:t>
            </a:r>
            <a:r>
              <a:rPr lang="ja-JP" altLang="en-US" dirty="0" smtClean="0"/>
              <a:t>。</a:t>
            </a:r>
            <a:endParaRPr lang="ja-JP" altLang="en-US" dirty="0"/>
          </a:p>
        </p:txBody>
      </p:sp>
      <p:sp>
        <p:nvSpPr>
          <p:cNvPr id="4" name="テキスト ボックス 3"/>
          <p:cNvSpPr txBox="1"/>
          <p:nvPr/>
        </p:nvSpPr>
        <p:spPr>
          <a:xfrm>
            <a:off x="191344" y="836712"/>
            <a:ext cx="11809312" cy="646331"/>
          </a:xfrm>
          <a:prstGeom prst="rect">
            <a:avLst/>
          </a:prstGeom>
          <a:noFill/>
          <a:ln>
            <a:solidFill>
              <a:schemeClr val="tx1"/>
            </a:solidFill>
          </a:ln>
        </p:spPr>
        <p:txBody>
          <a:bodyPr wrap="square" rtlCol="0">
            <a:spAutoFit/>
          </a:bodyPr>
          <a:lstStyle/>
          <a:p>
            <a:r>
              <a:rPr lang="ja-JP" altLang="en-US" dirty="0" smtClean="0"/>
              <a:t>　突然</a:t>
            </a:r>
            <a:r>
              <a:rPr lang="ja-JP" altLang="en-US" dirty="0"/>
              <a:t>電話で営業をしてくる送出機関、過剰な接待やキックバックを提案してくる送出機関などは、言うまでもなく信用</a:t>
            </a:r>
            <a:r>
              <a:rPr lang="ja-JP" altLang="en-US" dirty="0" smtClean="0"/>
              <a:t>できません</a:t>
            </a:r>
            <a:r>
              <a:rPr lang="ja-JP" altLang="en-US" dirty="0"/>
              <a:t>が、この他、以下のポイントも送出機関を見極める上で参考になるかもしれません。（あくまでも傾向です。</a:t>
            </a:r>
            <a:r>
              <a:rPr lang="ja-JP" altLang="en-US" dirty="0" smtClean="0"/>
              <a:t>）</a:t>
            </a:r>
            <a:endParaRPr lang="ja-JP" altLang="en-US" dirty="0"/>
          </a:p>
        </p:txBody>
      </p:sp>
    </p:spTree>
    <p:extLst>
      <p:ext uri="{BB962C8B-B14F-4D97-AF65-F5344CB8AC3E}">
        <p14:creationId xmlns:p14="http://schemas.microsoft.com/office/powerpoint/2010/main" val="17609167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190</TotalTime>
  <Words>1060</Words>
  <Application>Microsoft Office PowerPoint</Application>
  <PresentationFormat>ワイド画面</PresentationFormat>
  <Paragraphs>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Wingdings</vt:lpstr>
      <vt:lpstr>Office ​​テーマ</vt:lpstr>
      <vt:lpstr>技能実習生の受入れに際して企業の皆様にお願いしたいこと</vt:lpstr>
      <vt:lpstr>【参考】送出機関を見極めるポイント</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磯崎 勇太(isozaki-yuuta)</dc:creator>
  <cp:lastModifiedBy>Windows ユーザー</cp:lastModifiedBy>
  <cp:revision>13</cp:revision>
  <dcterms:created xsi:type="dcterms:W3CDTF">2021-10-20T09:52:33Z</dcterms:created>
  <dcterms:modified xsi:type="dcterms:W3CDTF">2021-12-28T08:19:27Z</dcterms:modified>
</cp:coreProperties>
</file>