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4" r:id="rId2"/>
    <p:sldId id="265" r:id="rId3"/>
    <p:sldId id="268" r:id="rId4"/>
    <p:sldId id="269" r:id="rId5"/>
    <p:sldId id="260" r:id="rId6"/>
    <p:sldId id="261" r:id="rId7"/>
    <p:sldId id="258" r:id="rId8"/>
    <p:sldId id="259" r:id="rId9"/>
    <p:sldId id="266" r:id="rId10"/>
    <p:sldId id="267" r:id="rId11"/>
  </p:sldIdLst>
  <p:sldSz cx="9906000" cy="6858000" type="A4"/>
  <p:notesSz cx="6797675" cy="987425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HD AMIRUL ISLAM" initials="MAI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59" autoAdjust="0"/>
    <p:restoredTop sz="98848" autoAdjust="0"/>
  </p:normalViewPr>
  <p:slideViewPr>
    <p:cSldViewPr>
      <p:cViewPr varScale="1">
        <p:scale>
          <a:sx n="116" d="100"/>
          <a:sy n="116" d="100"/>
        </p:scale>
        <p:origin x="1890" y="13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47" cy="495699"/>
          </a:xfrm>
          <a:prstGeom prst="rect">
            <a:avLst/>
          </a:prstGeom>
        </p:spPr>
        <p:txBody>
          <a:bodyPr vert="horz" lIns="92126" tIns="46063" rIns="92126" bIns="4606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826" y="0"/>
            <a:ext cx="2946246" cy="495699"/>
          </a:xfrm>
          <a:prstGeom prst="rect">
            <a:avLst/>
          </a:prstGeom>
        </p:spPr>
        <p:txBody>
          <a:bodyPr vert="horz" lIns="92126" tIns="46063" rIns="92126" bIns="46063" rtlCol="0"/>
          <a:lstStyle>
            <a:lvl1pPr algn="r">
              <a:defRPr sz="1200"/>
            </a:lvl1pPr>
          </a:lstStyle>
          <a:p>
            <a:fld id="{D83EA032-E7D7-49F4-A39E-E3894A89664D}" type="datetimeFigureOut">
              <a:rPr lang="en-GB" smtClean="0"/>
              <a:t>12/02/2020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8551"/>
            <a:ext cx="2946247" cy="495699"/>
          </a:xfrm>
          <a:prstGeom prst="rect">
            <a:avLst/>
          </a:prstGeom>
        </p:spPr>
        <p:txBody>
          <a:bodyPr vert="horz" lIns="92126" tIns="46063" rIns="92126" bIns="4606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826" y="9378551"/>
            <a:ext cx="2946246" cy="495699"/>
          </a:xfrm>
          <a:prstGeom prst="rect">
            <a:avLst/>
          </a:prstGeom>
        </p:spPr>
        <p:txBody>
          <a:bodyPr vert="horz" lIns="92126" tIns="46063" rIns="92126" bIns="46063" rtlCol="0" anchor="b"/>
          <a:lstStyle>
            <a:lvl1pPr algn="r">
              <a:defRPr sz="1200"/>
            </a:lvl1pPr>
          </a:lstStyle>
          <a:p>
            <a:fld id="{9AA41217-ED78-4856-B130-05D508268F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183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3713"/>
          </a:xfrm>
          <a:prstGeom prst="rect">
            <a:avLst/>
          </a:prstGeom>
        </p:spPr>
        <p:txBody>
          <a:bodyPr vert="horz" lIns="92126" tIns="46063" rIns="92126" bIns="4606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3713"/>
          </a:xfrm>
          <a:prstGeom prst="rect">
            <a:avLst/>
          </a:prstGeom>
        </p:spPr>
        <p:txBody>
          <a:bodyPr vert="horz" lIns="92126" tIns="46063" rIns="92126" bIns="46063" rtlCol="0"/>
          <a:lstStyle>
            <a:lvl1pPr algn="r">
              <a:defRPr sz="1200"/>
            </a:lvl1pPr>
          </a:lstStyle>
          <a:p>
            <a:fld id="{18F6048E-A4D0-47C4-AB17-C429445BAD8D}" type="datetimeFigureOut">
              <a:rPr kumimoji="1" lang="ja-JP" altLang="en-US" smtClean="0"/>
              <a:pPr/>
              <a:t>2020/2/12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739775"/>
            <a:ext cx="53498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3" rIns="92126" bIns="46063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2126" tIns="46063" rIns="92126" bIns="46063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60" cy="493713"/>
          </a:xfrm>
          <a:prstGeom prst="rect">
            <a:avLst/>
          </a:prstGeom>
        </p:spPr>
        <p:txBody>
          <a:bodyPr vert="horz" lIns="92126" tIns="46063" rIns="92126" bIns="4606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442" y="9378824"/>
            <a:ext cx="2945660" cy="493713"/>
          </a:xfrm>
          <a:prstGeom prst="rect">
            <a:avLst/>
          </a:prstGeom>
        </p:spPr>
        <p:txBody>
          <a:bodyPr vert="horz" lIns="92126" tIns="46063" rIns="92126" bIns="46063" rtlCol="0" anchor="b"/>
          <a:lstStyle>
            <a:lvl1pPr algn="r">
              <a:defRPr sz="1200"/>
            </a:lvl1pPr>
          </a:lstStyle>
          <a:p>
            <a:fld id="{A410AF82-2B52-47F4-B0D5-04C0A061D1E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086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0AF82-2B52-47F4-B0D5-04C0A061D1EE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916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0AF82-2B52-47F4-B0D5-04C0A061D1EE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093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0AF82-2B52-47F4-B0D5-04C0A061D1EE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57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0AF82-2B52-47F4-B0D5-04C0A061D1EE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62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0AF82-2B52-47F4-B0D5-04C0A061D1EE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204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2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2020/2/12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bd.emb-japan.go.jp/itpr_en/PR20190307.html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bd.emb-japan.go.jp/itpr_en/PR20190307.html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bd.emb-japan.go.jp/en/news/PR20150329.pdf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bd.emb-japan.go.jp/en/news/gghspceremony20140313.html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bd.emb-japan.go.jp/en/news/childhospital20130321.html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 flipV="1">
            <a:off x="0" y="1124744"/>
            <a:ext cx="9209248" cy="0"/>
          </a:xfrm>
          <a:prstGeom prst="line">
            <a:avLst/>
          </a:prstGeom>
          <a:ln w="44450" cmpd="sng">
            <a:gradFill flip="none" rotWithShape="1">
              <a:gsLst>
                <a:gs pos="0">
                  <a:srgbClr val="FF0000"/>
                </a:gs>
                <a:gs pos="8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D:\Documents\Pictures\0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81392" y="80211"/>
            <a:ext cx="1424608" cy="1044533"/>
          </a:xfrm>
          <a:prstGeom prst="rect">
            <a:avLst/>
          </a:prstGeom>
          <a:noFill/>
        </p:spPr>
      </p:pic>
      <p:sp>
        <p:nvSpPr>
          <p:cNvPr id="7" name="テキスト ボックス 6"/>
          <p:cNvSpPr txBox="1"/>
          <p:nvPr/>
        </p:nvSpPr>
        <p:spPr>
          <a:xfrm>
            <a:off x="0" y="364598"/>
            <a:ext cx="8697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/>
              <a:t>Grant Assistance for </a:t>
            </a:r>
            <a:r>
              <a:rPr lang="en-US" altLang="ja-JP" sz="2400" b="1" dirty="0" smtClean="0"/>
              <a:t>Grass-roots </a:t>
            </a:r>
            <a:r>
              <a:rPr lang="en-US" altLang="ja-JP" sz="2400" b="1" dirty="0"/>
              <a:t>Human Security Projects (GGHSP)</a:t>
            </a:r>
            <a:endParaRPr lang="ja-JP" altLang="en-US" sz="2400" b="1" dirty="0"/>
          </a:p>
        </p:txBody>
      </p:sp>
      <p:sp>
        <p:nvSpPr>
          <p:cNvPr id="9" name="Round Same Side Corner Rectangle 8"/>
          <p:cNvSpPr/>
          <p:nvPr/>
        </p:nvSpPr>
        <p:spPr>
          <a:xfrm>
            <a:off x="56457" y="1268760"/>
            <a:ext cx="9721080" cy="576064"/>
          </a:xfrm>
          <a:prstGeom prst="round2Same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/>
              <a:t>The Project for Medical Waste Management in Rangpur District</a:t>
            </a:r>
          </a:p>
        </p:txBody>
      </p:sp>
      <p:pic>
        <p:nvPicPr>
          <p:cNvPr id="1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9368" y="2700654"/>
            <a:ext cx="3315383" cy="408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</p:pic>
      <p:sp>
        <p:nvSpPr>
          <p:cNvPr id="4" name="星 5 3"/>
          <p:cNvSpPr/>
          <p:nvPr/>
        </p:nvSpPr>
        <p:spPr>
          <a:xfrm>
            <a:off x="7473280" y="3326358"/>
            <a:ext cx="216024" cy="188751"/>
          </a:xfrm>
          <a:prstGeom prst="star5">
            <a:avLst/>
          </a:prstGeom>
          <a:solidFill>
            <a:srgbClr val="FF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00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6697735" y="2001829"/>
            <a:ext cx="2844217" cy="34705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Ｐｒｏｊｅｃｔ　Ｓｉｔｅ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6455" y="2139296"/>
            <a:ext cx="6433453" cy="4646683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altLang="ja-JP" b="1" dirty="0" smtClean="0">
              <a:solidFill>
                <a:schemeClr val="tx1"/>
              </a:solidFill>
            </a:endParaRPr>
          </a:p>
          <a:p>
            <a:pPr lvl="0"/>
            <a:r>
              <a:rPr lang="en-GB" altLang="ja-JP" b="1" dirty="0" smtClean="0">
                <a:solidFill>
                  <a:schemeClr val="tx1"/>
                </a:solidFill>
              </a:rPr>
              <a:t>Recipient </a:t>
            </a:r>
            <a:r>
              <a:rPr lang="en-GB" altLang="ja-JP" b="1" dirty="0">
                <a:solidFill>
                  <a:schemeClr val="tx1"/>
                </a:solidFill>
              </a:rPr>
              <a:t>Organization:</a:t>
            </a:r>
            <a:r>
              <a:rPr lang="en-GB" altLang="ja-JP" dirty="0">
                <a:solidFill>
                  <a:schemeClr val="tx1"/>
                </a:solidFill>
              </a:rPr>
              <a:t> </a:t>
            </a:r>
            <a:r>
              <a:rPr lang="en-GB" altLang="ja-JP" dirty="0" smtClean="0">
                <a:solidFill>
                  <a:schemeClr val="tx1"/>
                </a:solidFill>
              </a:rPr>
              <a:t>Prism Bangladesh Foundation (PRISM)</a:t>
            </a:r>
          </a:p>
          <a:p>
            <a:pPr lvl="0"/>
            <a:r>
              <a:rPr lang="en-US" altLang="ja-JP" b="1" dirty="0" smtClean="0">
                <a:solidFill>
                  <a:schemeClr val="tx1"/>
                </a:solidFill>
              </a:rPr>
              <a:t>Grant</a:t>
            </a:r>
            <a:r>
              <a:rPr lang="ja-JP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ja-JP" b="1" dirty="0" smtClean="0">
                <a:solidFill>
                  <a:schemeClr val="tx1"/>
                </a:solidFill>
              </a:rPr>
              <a:t>Amount</a:t>
            </a:r>
            <a:r>
              <a:rPr lang="en-GB" altLang="ja-JP" b="1" dirty="0" smtClean="0">
                <a:solidFill>
                  <a:schemeClr val="tx1"/>
                </a:solidFill>
              </a:rPr>
              <a:t>:</a:t>
            </a:r>
            <a:r>
              <a:rPr lang="en-GB" altLang="ja-JP" dirty="0" smtClean="0">
                <a:solidFill>
                  <a:schemeClr val="tx1"/>
                </a:solidFill>
              </a:rPr>
              <a:t> $88,626 (BDT 7,001,500)</a:t>
            </a:r>
          </a:p>
          <a:p>
            <a:pPr lvl="0"/>
            <a:r>
              <a:rPr lang="en-US" altLang="ja-JP" b="1" dirty="0" smtClean="0">
                <a:solidFill>
                  <a:schemeClr val="tx1"/>
                </a:solidFill>
              </a:rPr>
              <a:t>Purpose of Grant: </a:t>
            </a:r>
            <a:r>
              <a:rPr lang="en-US" altLang="ja-JP" dirty="0" smtClean="0">
                <a:solidFill>
                  <a:schemeClr val="tx1"/>
                </a:solidFill>
              </a:rPr>
              <a:t>Equipment</a:t>
            </a:r>
            <a:endParaRPr lang="en-GB" altLang="ja-JP" dirty="0" smtClean="0">
              <a:solidFill>
                <a:schemeClr val="tx1"/>
              </a:solidFill>
            </a:endParaRPr>
          </a:p>
          <a:p>
            <a:pPr lvl="0"/>
            <a:r>
              <a:rPr lang="en-GB" altLang="ja-JP" b="1" dirty="0" smtClean="0">
                <a:solidFill>
                  <a:schemeClr val="tx1"/>
                </a:solidFill>
              </a:rPr>
              <a:t>Grant </a:t>
            </a:r>
            <a:r>
              <a:rPr lang="en-GB" altLang="ja-JP" b="1" dirty="0">
                <a:solidFill>
                  <a:schemeClr val="tx1"/>
                </a:solidFill>
              </a:rPr>
              <a:t>Contract Date:</a:t>
            </a:r>
            <a:r>
              <a:rPr lang="en-GB" altLang="ja-JP" dirty="0">
                <a:solidFill>
                  <a:schemeClr val="tx1"/>
                </a:solidFill>
              </a:rPr>
              <a:t> </a:t>
            </a:r>
            <a:r>
              <a:rPr lang="en-GB" altLang="ja-JP" dirty="0" smtClean="0">
                <a:solidFill>
                  <a:schemeClr val="tx1"/>
                </a:solidFill>
              </a:rPr>
              <a:t>27 March 2019</a:t>
            </a:r>
          </a:p>
          <a:p>
            <a:pPr lvl="0"/>
            <a:r>
              <a:rPr lang="en-GB" altLang="ja-JP" b="1" dirty="0" smtClean="0">
                <a:solidFill>
                  <a:schemeClr val="tx1"/>
                </a:solidFill>
              </a:rPr>
              <a:t>Operation </a:t>
            </a:r>
            <a:r>
              <a:rPr lang="en-GB" altLang="ja-JP" b="1" dirty="0">
                <a:solidFill>
                  <a:schemeClr val="tx1"/>
                </a:solidFill>
              </a:rPr>
              <a:t>Starting Date</a:t>
            </a:r>
            <a:r>
              <a:rPr lang="en-GB" altLang="ja-JP" b="1" dirty="0" smtClean="0">
                <a:solidFill>
                  <a:schemeClr val="tx1"/>
                </a:solidFill>
              </a:rPr>
              <a:t>: </a:t>
            </a:r>
            <a:r>
              <a:rPr lang="en-GB" altLang="ja-JP" dirty="0" smtClean="0">
                <a:solidFill>
                  <a:schemeClr val="tx1"/>
                </a:solidFill>
              </a:rPr>
              <a:t>1 September 2019</a:t>
            </a:r>
          </a:p>
          <a:p>
            <a:pPr lvl="0"/>
            <a:r>
              <a:rPr lang="en-US" altLang="ja-JP" b="1" dirty="0" smtClean="0">
                <a:solidFill>
                  <a:schemeClr val="tx1"/>
                </a:solidFill>
              </a:rPr>
              <a:t>Target </a:t>
            </a:r>
            <a:r>
              <a:rPr lang="en-US" altLang="ja-JP" b="1" dirty="0">
                <a:solidFill>
                  <a:schemeClr val="tx1"/>
                </a:solidFill>
              </a:rPr>
              <a:t>Beneficiary Number:</a:t>
            </a:r>
            <a:r>
              <a:rPr lang="en-US" altLang="ja-JP" dirty="0">
                <a:solidFill>
                  <a:schemeClr val="tx1"/>
                </a:solidFill>
              </a:rPr>
              <a:t>796,556 </a:t>
            </a:r>
            <a:r>
              <a:rPr lang="en-US" altLang="ja-JP" dirty="0" smtClean="0">
                <a:solidFill>
                  <a:schemeClr val="tx1"/>
                </a:solidFill>
              </a:rPr>
              <a:t>people (citizens of Rangpur City)</a:t>
            </a:r>
            <a:endParaRPr lang="en-GB" altLang="ja-JP" dirty="0">
              <a:solidFill>
                <a:schemeClr val="tx1"/>
              </a:solidFill>
            </a:endParaRPr>
          </a:p>
          <a:p>
            <a:r>
              <a:rPr lang="en-GB" altLang="ja-JP" b="1" dirty="0" smtClean="0">
                <a:solidFill>
                  <a:schemeClr val="tx1"/>
                </a:solidFill>
              </a:rPr>
              <a:t>Project Brief: </a:t>
            </a:r>
            <a:r>
              <a:rPr lang="en-GB" altLang="ja-JP" dirty="0">
                <a:solidFill>
                  <a:schemeClr val="tx1"/>
                </a:solidFill>
              </a:rPr>
              <a:t>With Japanese fund support, PRISM </a:t>
            </a:r>
            <a:r>
              <a:rPr lang="en-GB" altLang="ja-JP" dirty="0" smtClean="0">
                <a:solidFill>
                  <a:schemeClr val="tx1"/>
                </a:solidFill>
              </a:rPr>
              <a:t>installed equipment </a:t>
            </a:r>
            <a:r>
              <a:rPr lang="en-GB" altLang="ja-JP" dirty="0">
                <a:solidFill>
                  <a:schemeClr val="tx1"/>
                </a:solidFill>
              </a:rPr>
              <a:t>for medical waste management and is collecting medical wastes from all 240 </a:t>
            </a:r>
            <a:r>
              <a:rPr lang="en-GB" altLang="ja-JP" dirty="0" smtClean="0">
                <a:solidFill>
                  <a:schemeClr val="tx1"/>
                </a:solidFill>
              </a:rPr>
              <a:t>Health Care Establishments </a:t>
            </a:r>
            <a:r>
              <a:rPr lang="en-GB" altLang="ja-JP" dirty="0">
                <a:solidFill>
                  <a:schemeClr val="tx1"/>
                </a:solidFill>
              </a:rPr>
              <a:t>in Rangpur City </a:t>
            </a:r>
            <a:r>
              <a:rPr lang="en-GB" altLang="ja-JP" dirty="0" smtClean="0">
                <a:solidFill>
                  <a:schemeClr val="tx1"/>
                </a:solidFill>
              </a:rPr>
              <a:t>Corporation(</a:t>
            </a:r>
            <a:r>
              <a:rPr lang="en-GB" altLang="ja-JP" dirty="0" err="1" smtClean="0">
                <a:solidFill>
                  <a:schemeClr val="tx1"/>
                </a:solidFill>
              </a:rPr>
              <a:t>RpCC</a:t>
            </a:r>
            <a:r>
              <a:rPr lang="en-GB" altLang="ja-JP" dirty="0" smtClean="0">
                <a:solidFill>
                  <a:schemeClr val="tx1"/>
                </a:solidFill>
              </a:rPr>
              <a:t>) area following the MoU with </a:t>
            </a:r>
            <a:r>
              <a:rPr lang="en-GB" altLang="ja-JP" dirty="0" err="1" smtClean="0">
                <a:solidFill>
                  <a:schemeClr val="tx1"/>
                </a:solidFill>
              </a:rPr>
              <a:t>RpCC</a:t>
            </a:r>
            <a:r>
              <a:rPr lang="en-GB" altLang="ja-JP" dirty="0" smtClean="0">
                <a:solidFill>
                  <a:schemeClr val="tx1"/>
                </a:solidFill>
              </a:rPr>
              <a:t>. </a:t>
            </a:r>
            <a:r>
              <a:rPr lang="en-GB" altLang="ja-JP" dirty="0">
                <a:solidFill>
                  <a:schemeClr val="tx1"/>
                </a:solidFill>
              </a:rPr>
              <a:t>People’s health in this area was threaten by the polluted </a:t>
            </a:r>
            <a:r>
              <a:rPr lang="en-GB" altLang="ja-JP" dirty="0" smtClean="0">
                <a:solidFill>
                  <a:schemeClr val="tx1"/>
                </a:solidFill>
              </a:rPr>
              <a:t>medical waste </a:t>
            </a:r>
            <a:r>
              <a:rPr lang="en-GB" altLang="ja-JP" dirty="0">
                <a:solidFill>
                  <a:schemeClr val="tx1"/>
                </a:solidFill>
              </a:rPr>
              <a:t>before, </a:t>
            </a:r>
            <a:r>
              <a:rPr lang="en-GB" altLang="ja-JP" dirty="0" smtClean="0">
                <a:solidFill>
                  <a:schemeClr val="tx1"/>
                </a:solidFill>
              </a:rPr>
              <a:t>but now PRISM prevents the </a:t>
            </a:r>
            <a:r>
              <a:rPr lang="en-GB" altLang="ja-JP" dirty="0">
                <a:solidFill>
                  <a:schemeClr val="tx1"/>
                </a:solidFill>
              </a:rPr>
              <a:t>infection </a:t>
            </a:r>
            <a:r>
              <a:rPr lang="en-GB" altLang="ja-JP" dirty="0" smtClean="0">
                <a:solidFill>
                  <a:schemeClr val="tx1"/>
                </a:solidFill>
              </a:rPr>
              <a:t>through </a:t>
            </a:r>
            <a:r>
              <a:rPr lang="en-GB" altLang="ja-JP" dirty="0">
                <a:solidFill>
                  <a:schemeClr val="tx1"/>
                </a:solidFill>
              </a:rPr>
              <a:t>this project, and all citizens of Rangpur City Corporation area (796,556 people) will be </a:t>
            </a:r>
            <a:r>
              <a:rPr lang="en-GB" altLang="ja-JP" dirty="0" smtClean="0">
                <a:solidFill>
                  <a:schemeClr val="tx1"/>
                </a:solidFill>
              </a:rPr>
              <a:t>benefited from </a:t>
            </a:r>
            <a:r>
              <a:rPr lang="en-GB" altLang="ja-JP" dirty="0">
                <a:solidFill>
                  <a:schemeClr val="tx1"/>
                </a:solidFill>
              </a:rPr>
              <a:t>this project. (Reference:</a:t>
            </a:r>
            <a:r>
              <a:rPr lang="en-GB" altLang="ja-JP" dirty="0">
                <a:solidFill>
                  <a:srgbClr val="FF0000"/>
                </a:solidFill>
              </a:rPr>
              <a:t> </a:t>
            </a:r>
            <a:r>
              <a:rPr lang="en-GB" dirty="0">
                <a:hlinkClick r:id="rId5"/>
              </a:rPr>
              <a:t>https://www.bd.emb-japan.go.jp/itpr_en/PR20190307.html</a:t>
            </a:r>
            <a:r>
              <a:rPr lang="en-GB" altLang="ja-JP" dirty="0" smtClean="0">
                <a:solidFill>
                  <a:schemeClr val="tx1"/>
                </a:solidFill>
              </a:rPr>
              <a:t>)</a:t>
            </a:r>
            <a:endParaRPr lang="en-GB" altLang="ja-JP" dirty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280592" y="1995148"/>
            <a:ext cx="2844217" cy="40712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Ｐｒｏｊｅｃｔ　Ｏｕｔｌｉｎｅ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256874" y="2359772"/>
            <a:ext cx="1485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Rangpur, Rangpur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12821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6" name="Picture 3" descr="D:\Documents\Pictures\図1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62121" y="4471228"/>
            <a:ext cx="1815415" cy="1296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角丸四角形 6"/>
          <p:cNvSpPr/>
          <p:nvPr/>
        </p:nvSpPr>
        <p:spPr>
          <a:xfrm>
            <a:off x="156244" y="2478235"/>
            <a:ext cx="4627245" cy="4301387"/>
          </a:xfrm>
          <a:prstGeom prst="roundRect">
            <a:avLst>
              <a:gd name="adj" fmla="val 176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352774" y="2357593"/>
            <a:ext cx="4234184" cy="38850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US" altLang="ja-JP" b="1" dirty="0" smtClean="0">
                <a:solidFill>
                  <a:schemeClr val="tx1"/>
                </a:solidFill>
              </a:rPr>
              <a:t>Turmeric Mill and Packing Machine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953000" y="2478235"/>
            <a:ext cx="4824184" cy="4301387"/>
          </a:xfrm>
          <a:prstGeom prst="roundRect">
            <a:avLst>
              <a:gd name="adj" fmla="val 176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5223601" y="2345056"/>
            <a:ext cx="4248472" cy="41357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US" altLang="ja-JP" b="1" dirty="0" smtClean="0"/>
              <a:t>Food Processing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35062" y="277558"/>
            <a:ext cx="9296856" cy="1999314"/>
          </a:xfrm>
          <a:prstGeom prst="roundRect">
            <a:avLst>
              <a:gd name="adj" fmla="val 176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264157" y="41523"/>
            <a:ext cx="2844217" cy="4720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Outer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　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Appearance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5" name="AutoShape 4" descr="「研究所」の画像検索結果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20735" y="5266758"/>
            <a:ext cx="40478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ja-JP" dirty="0"/>
              <a:t>Local female farmers can sell their raw materials to the centre, and also process them </a:t>
            </a:r>
            <a:r>
              <a:rPr lang="en-GB" altLang="ja-JP" dirty="0" smtClean="0"/>
              <a:t>to produce </a:t>
            </a:r>
            <a:r>
              <a:rPr lang="en-GB" altLang="ja-JP" dirty="0"/>
              <a:t>turmeric powder, pickles etc. by these equipment.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268544" y="5219006"/>
            <a:ext cx="42833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Women’s group manage the center in shifts, and any member who wants to work can come with their children to the center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987" b="23750"/>
          <a:stretch/>
        </p:blipFill>
        <p:spPr>
          <a:xfrm>
            <a:off x="5961112" y="513593"/>
            <a:ext cx="2736304" cy="15957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500" r="16155"/>
          <a:stretch/>
        </p:blipFill>
        <p:spPr>
          <a:xfrm>
            <a:off x="454809" y="3297607"/>
            <a:ext cx="1945561" cy="14176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701" t="9734" b="6951"/>
          <a:stretch/>
        </p:blipFill>
        <p:spPr>
          <a:xfrm>
            <a:off x="7357257" y="3086264"/>
            <a:ext cx="2236195" cy="15998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6387" t="12200" r="9071" b="4851"/>
          <a:stretch/>
        </p:blipFill>
        <p:spPr>
          <a:xfrm>
            <a:off x="5206170" y="2946837"/>
            <a:ext cx="2018384" cy="19445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9051" r="10465"/>
          <a:stretch/>
        </p:blipFill>
        <p:spPr>
          <a:xfrm>
            <a:off x="2849632" y="2969385"/>
            <a:ext cx="1618971" cy="221150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7" name="テキスト ボックス 16"/>
          <p:cNvSpPr txBox="1"/>
          <p:nvPr/>
        </p:nvSpPr>
        <p:spPr>
          <a:xfrm>
            <a:off x="454809" y="734373"/>
            <a:ext cx="5074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food processing center is located at Tala Upazila, Satkhira, Khulna. It is adjacent to the main road, so it is easily accessible by local women.</a:t>
            </a:r>
          </a:p>
        </p:txBody>
      </p:sp>
    </p:spTree>
    <p:extLst>
      <p:ext uri="{BB962C8B-B14F-4D97-AF65-F5344CB8AC3E}">
        <p14:creationId xmlns:p14="http://schemas.microsoft.com/office/powerpoint/2010/main" val="183900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6" name="Picture 3" descr="D:\Documents\Pictures\図1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62121" y="4471228"/>
            <a:ext cx="1815415" cy="1296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角丸四角形 6"/>
          <p:cNvSpPr/>
          <p:nvPr/>
        </p:nvSpPr>
        <p:spPr>
          <a:xfrm>
            <a:off x="156244" y="2478235"/>
            <a:ext cx="4627245" cy="4301387"/>
          </a:xfrm>
          <a:prstGeom prst="roundRect">
            <a:avLst>
              <a:gd name="adj" fmla="val 176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352774" y="2357593"/>
            <a:ext cx="4234184" cy="38850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US" altLang="ja-JP" b="1" dirty="0" smtClean="0">
                <a:solidFill>
                  <a:schemeClr val="tx1"/>
                </a:solidFill>
              </a:rPr>
              <a:t>Autoclave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953000" y="2478235"/>
            <a:ext cx="4824184" cy="4301387"/>
          </a:xfrm>
          <a:prstGeom prst="roundRect">
            <a:avLst>
              <a:gd name="adj" fmla="val 176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5223601" y="2345056"/>
            <a:ext cx="4248472" cy="41357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US" altLang="ja-JP" b="1" dirty="0" smtClean="0"/>
              <a:t>Collection Vehicle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35062" y="277558"/>
            <a:ext cx="9296856" cy="1999314"/>
          </a:xfrm>
          <a:prstGeom prst="roundRect">
            <a:avLst>
              <a:gd name="adj" fmla="val 176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264157" y="41523"/>
            <a:ext cx="2844217" cy="4720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Outer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　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Appearance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5" name="AutoShape 4" descr="「研究所」の画像検索結果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52774" y="5620064"/>
            <a:ext cx="4234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With Autoclave and Boiler, PRISM can sterilize the medical waste properly, and the waste will be dumped with the general waste.</a:t>
            </a:r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354" t="17096" r="16322" b="22565"/>
          <a:stretch/>
        </p:blipFill>
        <p:spPr>
          <a:xfrm>
            <a:off x="6016041" y="2918762"/>
            <a:ext cx="3488704" cy="24919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テキスト ボックス 2"/>
          <p:cNvSpPr txBox="1"/>
          <p:nvPr/>
        </p:nvSpPr>
        <p:spPr>
          <a:xfrm>
            <a:off x="5223601" y="5682201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ja-JP" dirty="0"/>
              <a:t>PRISM can collect 8.62 metric tons medical waste </a:t>
            </a:r>
            <a:r>
              <a:rPr lang="en-GB" altLang="ja-JP" dirty="0" smtClean="0"/>
              <a:t>with 2 collection vehicles per day.</a:t>
            </a:r>
            <a:endParaRPr lang="en-GB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994" r="16447" b="9781"/>
          <a:stretch/>
        </p:blipFill>
        <p:spPr>
          <a:xfrm>
            <a:off x="760335" y="3016180"/>
            <a:ext cx="3396191" cy="25657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2" name="テキスト ボックス 21"/>
          <p:cNvSpPr txBox="1"/>
          <p:nvPr/>
        </p:nvSpPr>
        <p:spPr>
          <a:xfrm>
            <a:off x="304800" y="549361"/>
            <a:ext cx="53191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The Medical </a:t>
            </a:r>
            <a:r>
              <a:rPr lang="en-US" altLang="ja-JP" dirty="0" smtClean="0"/>
              <a:t>Waste Management Plant </a:t>
            </a:r>
            <a:r>
              <a:rPr kumimoji="1" lang="en-US" altLang="ja-JP" dirty="0" smtClean="0"/>
              <a:t>is located in the landfill area owned by Rangpur City Corporation(</a:t>
            </a:r>
            <a:r>
              <a:rPr kumimoji="1" lang="en-US" altLang="ja-JP" dirty="0" err="1" smtClean="0"/>
              <a:t>RpCC</a:t>
            </a:r>
            <a:r>
              <a:rPr kumimoji="1" lang="en-US" altLang="ja-JP" dirty="0" smtClean="0"/>
              <a:t>) in Rangpur City</a:t>
            </a:r>
            <a:r>
              <a:rPr lang="en-US" altLang="ja-JP" dirty="0" smtClean="0"/>
              <a:t>. Prism and </a:t>
            </a:r>
            <a:r>
              <a:rPr lang="en-US" altLang="ja-JP" dirty="0" err="1" smtClean="0"/>
              <a:t>RpCC</a:t>
            </a:r>
            <a:r>
              <a:rPr lang="en-US" altLang="ja-JP" dirty="0" smtClean="0"/>
              <a:t> are cooperating to keep the health and hygiene of the citizens of Rajshahi City Corporation area through this project. </a:t>
            </a:r>
            <a:endParaRPr kumimoji="1" lang="ja-JP" altLang="en-US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229" t="26818" r="19099" b="21818"/>
          <a:stretch/>
        </p:blipFill>
        <p:spPr>
          <a:xfrm>
            <a:off x="5250195" y="4673256"/>
            <a:ext cx="1620094" cy="964342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801" r="1176" b="53150"/>
          <a:stretch/>
        </p:blipFill>
        <p:spPr>
          <a:xfrm>
            <a:off x="5817096" y="658563"/>
            <a:ext cx="3421703" cy="11179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5432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 flipV="1">
            <a:off x="0" y="1124744"/>
            <a:ext cx="9209248" cy="0"/>
          </a:xfrm>
          <a:prstGeom prst="line">
            <a:avLst/>
          </a:prstGeom>
          <a:ln w="44450" cmpd="sng">
            <a:gradFill flip="none" rotWithShape="1">
              <a:gsLst>
                <a:gs pos="0">
                  <a:srgbClr val="FF0000"/>
                </a:gs>
                <a:gs pos="8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D:\Documents\Pictures\0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81392" y="80211"/>
            <a:ext cx="1424608" cy="1044533"/>
          </a:xfrm>
          <a:prstGeom prst="rect">
            <a:avLst/>
          </a:prstGeom>
          <a:noFill/>
        </p:spPr>
      </p:pic>
      <p:sp>
        <p:nvSpPr>
          <p:cNvPr id="7" name="テキスト ボックス 6"/>
          <p:cNvSpPr txBox="1"/>
          <p:nvPr/>
        </p:nvSpPr>
        <p:spPr>
          <a:xfrm>
            <a:off x="0" y="364598"/>
            <a:ext cx="8697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/>
              <a:t>Grant Assistance for </a:t>
            </a:r>
            <a:r>
              <a:rPr lang="en-US" altLang="ja-JP" sz="2400" b="1" dirty="0" smtClean="0"/>
              <a:t>Grass-roots </a:t>
            </a:r>
            <a:r>
              <a:rPr lang="en-US" altLang="ja-JP" sz="2400" b="1" dirty="0"/>
              <a:t>Human Security Projects (GGHSP)</a:t>
            </a:r>
            <a:endParaRPr lang="ja-JP" altLang="en-US" sz="2400" b="1" dirty="0"/>
          </a:p>
        </p:txBody>
      </p:sp>
      <p:sp>
        <p:nvSpPr>
          <p:cNvPr id="9" name="Round Same Side Corner Rectangle 8"/>
          <p:cNvSpPr/>
          <p:nvPr/>
        </p:nvSpPr>
        <p:spPr>
          <a:xfrm>
            <a:off x="56457" y="1268760"/>
            <a:ext cx="9721080" cy="576064"/>
          </a:xfrm>
          <a:prstGeom prst="round2Same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/>
              <a:t>The Project for Procurement of medical equipment to support displaced people </a:t>
            </a:r>
            <a:endParaRPr lang="en-GB" b="1" dirty="0" smtClean="0"/>
          </a:p>
          <a:p>
            <a:pPr algn="ctr"/>
            <a:r>
              <a:rPr lang="en-GB" b="1" dirty="0" smtClean="0"/>
              <a:t>from </a:t>
            </a:r>
            <a:r>
              <a:rPr lang="en-GB" b="1" dirty="0"/>
              <a:t>Myanmar and host community in Cox’s Bazar</a:t>
            </a:r>
          </a:p>
        </p:txBody>
      </p:sp>
      <p:pic>
        <p:nvPicPr>
          <p:cNvPr id="1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9368" y="2700654"/>
            <a:ext cx="3315383" cy="408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</p:pic>
      <p:sp>
        <p:nvSpPr>
          <p:cNvPr id="4" name="星 5 3"/>
          <p:cNvSpPr/>
          <p:nvPr/>
        </p:nvSpPr>
        <p:spPr>
          <a:xfrm>
            <a:off x="8993224" y="6021288"/>
            <a:ext cx="216024" cy="188751"/>
          </a:xfrm>
          <a:prstGeom prst="star5">
            <a:avLst/>
          </a:prstGeom>
          <a:solidFill>
            <a:srgbClr val="FF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00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6697735" y="2001829"/>
            <a:ext cx="2844217" cy="34705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Ｐｒｏｊｅｃｔ　Ｓｉｔｅ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6455" y="2139296"/>
            <a:ext cx="6433453" cy="4646683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altLang="ja-JP" b="1" dirty="0" smtClean="0">
              <a:solidFill>
                <a:schemeClr val="tx1"/>
              </a:solidFill>
            </a:endParaRPr>
          </a:p>
          <a:p>
            <a:pPr lvl="0"/>
            <a:r>
              <a:rPr lang="en-GB" altLang="ja-JP" b="1" dirty="0" smtClean="0">
                <a:solidFill>
                  <a:schemeClr val="tx1"/>
                </a:solidFill>
              </a:rPr>
              <a:t>Recipient </a:t>
            </a:r>
            <a:r>
              <a:rPr lang="en-GB" altLang="ja-JP" b="1" dirty="0">
                <a:solidFill>
                  <a:schemeClr val="tx1"/>
                </a:solidFill>
              </a:rPr>
              <a:t>Organization:</a:t>
            </a:r>
            <a:r>
              <a:rPr lang="en-GB" altLang="ja-JP" dirty="0">
                <a:solidFill>
                  <a:schemeClr val="tx1"/>
                </a:solidFill>
              </a:rPr>
              <a:t> Community Initiative Society (CIS</a:t>
            </a:r>
            <a:r>
              <a:rPr lang="en-GB" altLang="ja-JP" dirty="0" smtClean="0">
                <a:solidFill>
                  <a:schemeClr val="tx1"/>
                </a:solidFill>
              </a:rPr>
              <a:t>)</a:t>
            </a:r>
          </a:p>
          <a:p>
            <a:pPr lvl="0"/>
            <a:r>
              <a:rPr lang="en-US" altLang="ja-JP" b="1" dirty="0" smtClean="0">
                <a:solidFill>
                  <a:schemeClr val="tx1"/>
                </a:solidFill>
              </a:rPr>
              <a:t>Grant</a:t>
            </a:r>
            <a:r>
              <a:rPr lang="ja-JP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ja-JP" b="1" dirty="0" smtClean="0">
                <a:solidFill>
                  <a:schemeClr val="tx1"/>
                </a:solidFill>
              </a:rPr>
              <a:t>Amount</a:t>
            </a:r>
            <a:r>
              <a:rPr lang="en-GB" altLang="ja-JP" b="1" dirty="0" smtClean="0">
                <a:solidFill>
                  <a:schemeClr val="tx1"/>
                </a:solidFill>
              </a:rPr>
              <a:t>:</a:t>
            </a:r>
            <a:r>
              <a:rPr lang="en-GB" altLang="ja-JP" dirty="0" smtClean="0">
                <a:solidFill>
                  <a:schemeClr val="tx1"/>
                </a:solidFill>
              </a:rPr>
              <a:t> </a:t>
            </a:r>
            <a:r>
              <a:rPr lang="en-GB" altLang="ja-JP" dirty="0">
                <a:solidFill>
                  <a:schemeClr val="tx1"/>
                </a:solidFill>
              </a:rPr>
              <a:t>$</a:t>
            </a:r>
            <a:r>
              <a:rPr lang="en-GB" altLang="ja-JP" dirty="0" smtClean="0">
                <a:solidFill>
                  <a:schemeClr val="tx1"/>
                </a:solidFill>
              </a:rPr>
              <a:t>42,715 (</a:t>
            </a:r>
            <a:r>
              <a:rPr lang="en-GB" altLang="ja-JP" dirty="0">
                <a:solidFill>
                  <a:schemeClr val="tx1"/>
                </a:solidFill>
              </a:rPr>
              <a:t>BDT 3,374,524 )</a:t>
            </a:r>
            <a:endParaRPr lang="en-GB" altLang="ja-JP" dirty="0" smtClean="0">
              <a:solidFill>
                <a:schemeClr val="tx1"/>
              </a:solidFill>
            </a:endParaRPr>
          </a:p>
          <a:p>
            <a:pPr lvl="0"/>
            <a:r>
              <a:rPr lang="en-US" altLang="ja-JP" b="1" dirty="0" smtClean="0">
                <a:solidFill>
                  <a:schemeClr val="tx1"/>
                </a:solidFill>
              </a:rPr>
              <a:t>Purpose of Grant: </a:t>
            </a:r>
            <a:r>
              <a:rPr lang="en-US" altLang="ja-JP" dirty="0" smtClean="0">
                <a:solidFill>
                  <a:schemeClr val="tx1"/>
                </a:solidFill>
              </a:rPr>
              <a:t>Equipment</a:t>
            </a:r>
            <a:endParaRPr lang="en-GB" altLang="ja-JP" dirty="0" smtClean="0">
              <a:solidFill>
                <a:schemeClr val="tx1"/>
              </a:solidFill>
            </a:endParaRPr>
          </a:p>
          <a:p>
            <a:pPr lvl="0"/>
            <a:r>
              <a:rPr lang="en-GB" altLang="ja-JP" b="1" dirty="0" smtClean="0">
                <a:solidFill>
                  <a:schemeClr val="tx1"/>
                </a:solidFill>
              </a:rPr>
              <a:t>Grant </a:t>
            </a:r>
            <a:r>
              <a:rPr lang="en-GB" altLang="ja-JP" b="1" dirty="0">
                <a:solidFill>
                  <a:schemeClr val="tx1"/>
                </a:solidFill>
              </a:rPr>
              <a:t>Contract Date:</a:t>
            </a:r>
            <a:r>
              <a:rPr lang="en-GB" altLang="ja-JP" dirty="0">
                <a:solidFill>
                  <a:schemeClr val="tx1"/>
                </a:solidFill>
              </a:rPr>
              <a:t> </a:t>
            </a:r>
            <a:r>
              <a:rPr lang="en-GB" altLang="ja-JP" dirty="0" smtClean="0">
                <a:solidFill>
                  <a:schemeClr val="tx1"/>
                </a:solidFill>
              </a:rPr>
              <a:t>7 March 2019</a:t>
            </a:r>
          </a:p>
          <a:p>
            <a:pPr lvl="0"/>
            <a:r>
              <a:rPr lang="en-GB" altLang="ja-JP" b="1" dirty="0" smtClean="0">
                <a:solidFill>
                  <a:schemeClr val="tx1"/>
                </a:solidFill>
              </a:rPr>
              <a:t>Operation </a:t>
            </a:r>
            <a:r>
              <a:rPr lang="en-GB" altLang="ja-JP" b="1" dirty="0">
                <a:solidFill>
                  <a:schemeClr val="tx1"/>
                </a:solidFill>
              </a:rPr>
              <a:t>Starting Date</a:t>
            </a:r>
            <a:r>
              <a:rPr lang="en-GB" altLang="ja-JP" b="1" dirty="0" smtClean="0">
                <a:solidFill>
                  <a:schemeClr val="tx1"/>
                </a:solidFill>
              </a:rPr>
              <a:t>: </a:t>
            </a:r>
            <a:r>
              <a:rPr lang="en-GB" altLang="ja-JP" dirty="0" smtClean="0">
                <a:solidFill>
                  <a:schemeClr val="tx1"/>
                </a:solidFill>
              </a:rPr>
              <a:t>1 May 2019</a:t>
            </a:r>
          </a:p>
          <a:p>
            <a:pPr lvl="0"/>
            <a:r>
              <a:rPr lang="en-US" altLang="ja-JP" b="1" dirty="0">
                <a:solidFill>
                  <a:schemeClr val="tx1"/>
                </a:solidFill>
              </a:rPr>
              <a:t>Target Beneficiary Number:</a:t>
            </a:r>
            <a:r>
              <a:rPr lang="en-GB" altLang="ja-JP" b="1" dirty="0">
                <a:solidFill>
                  <a:schemeClr val="tx1"/>
                </a:solidFill>
              </a:rPr>
              <a:t> </a:t>
            </a:r>
            <a:r>
              <a:rPr lang="en-GB" altLang="ja-JP" dirty="0">
                <a:solidFill>
                  <a:schemeClr val="tx1"/>
                </a:solidFill>
              </a:rPr>
              <a:t>45,470 people </a:t>
            </a:r>
            <a:r>
              <a:rPr lang="en-GB" altLang="ja-JP" dirty="0" smtClean="0">
                <a:solidFill>
                  <a:schemeClr val="tx1"/>
                </a:solidFill>
              </a:rPr>
              <a:t>living </a:t>
            </a:r>
            <a:r>
              <a:rPr lang="en-GB" altLang="ja-JP" dirty="0">
                <a:solidFill>
                  <a:schemeClr val="tx1"/>
                </a:solidFill>
              </a:rPr>
              <a:t>in Camp 15 </a:t>
            </a:r>
            <a:r>
              <a:rPr lang="en-GB" altLang="ja-JP" b="1" dirty="0" smtClean="0">
                <a:solidFill>
                  <a:schemeClr val="tx1"/>
                </a:solidFill>
              </a:rPr>
              <a:t>Project </a:t>
            </a:r>
            <a:r>
              <a:rPr lang="en-GB" altLang="ja-JP" b="1" dirty="0">
                <a:solidFill>
                  <a:schemeClr val="tx1"/>
                </a:solidFill>
              </a:rPr>
              <a:t>Brief: </a:t>
            </a:r>
            <a:r>
              <a:rPr lang="en-GB" altLang="ja-JP" dirty="0" smtClean="0">
                <a:solidFill>
                  <a:schemeClr val="tx1"/>
                </a:solidFill>
              </a:rPr>
              <a:t>CIS installed medical </a:t>
            </a:r>
            <a:r>
              <a:rPr lang="en-GB" altLang="ja-JP" dirty="0">
                <a:solidFill>
                  <a:schemeClr val="tx1"/>
                </a:solidFill>
              </a:rPr>
              <a:t>equipment </a:t>
            </a:r>
            <a:r>
              <a:rPr lang="en-GB" altLang="ja-JP" dirty="0" smtClean="0">
                <a:solidFill>
                  <a:schemeClr val="tx1"/>
                </a:solidFill>
              </a:rPr>
              <a:t>in </a:t>
            </a:r>
            <a:r>
              <a:rPr lang="en-GB" altLang="ja-JP" dirty="0">
                <a:solidFill>
                  <a:schemeClr val="tx1"/>
                </a:solidFill>
              </a:rPr>
              <a:t>their </a:t>
            </a:r>
            <a:r>
              <a:rPr lang="en-GB" altLang="ja-JP" dirty="0" smtClean="0">
                <a:solidFill>
                  <a:schemeClr val="tx1"/>
                </a:solidFill>
              </a:rPr>
              <a:t>clinic at the refugee camp in Cox’s Bazar with the support of GGHSP. It is contributing for the improvement of medical </a:t>
            </a:r>
            <a:r>
              <a:rPr lang="en-GB" altLang="ja-JP" dirty="0">
                <a:solidFill>
                  <a:schemeClr val="tx1"/>
                </a:solidFill>
              </a:rPr>
              <a:t>environment of the target </a:t>
            </a:r>
            <a:r>
              <a:rPr lang="en-GB" altLang="ja-JP" dirty="0" smtClean="0">
                <a:solidFill>
                  <a:schemeClr val="tx1"/>
                </a:solidFill>
              </a:rPr>
              <a:t>area </a:t>
            </a:r>
            <a:r>
              <a:rPr lang="en-GB" altLang="ja-JP" dirty="0">
                <a:solidFill>
                  <a:schemeClr val="tx1"/>
                </a:solidFill>
              </a:rPr>
              <a:t>including </a:t>
            </a:r>
            <a:r>
              <a:rPr lang="en-GB" altLang="ja-JP" dirty="0" err="1" smtClean="0">
                <a:solidFill>
                  <a:schemeClr val="tx1"/>
                </a:solidFill>
              </a:rPr>
              <a:t>Obs</a:t>
            </a:r>
            <a:r>
              <a:rPr lang="en-GB" altLang="ja-JP" dirty="0" smtClean="0">
                <a:solidFill>
                  <a:schemeClr val="tx1"/>
                </a:solidFill>
              </a:rPr>
              <a:t> </a:t>
            </a:r>
            <a:r>
              <a:rPr lang="en-GB" altLang="ja-JP" dirty="0">
                <a:solidFill>
                  <a:schemeClr val="tx1"/>
                </a:solidFill>
              </a:rPr>
              <a:t>&amp; </a:t>
            </a:r>
            <a:r>
              <a:rPr lang="en-GB" altLang="ja-JP" dirty="0" err="1">
                <a:solidFill>
                  <a:schemeClr val="tx1"/>
                </a:solidFill>
              </a:rPr>
              <a:t>Gynae</a:t>
            </a:r>
            <a:r>
              <a:rPr lang="en-GB" altLang="ja-JP" dirty="0">
                <a:solidFill>
                  <a:schemeClr val="tx1"/>
                </a:solidFill>
              </a:rPr>
              <a:t>, child health care and emergency care</a:t>
            </a:r>
            <a:r>
              <a:rPr lang="en-GB" altLang="ja-JP" dirty="0" smtClean="0">
                <a:solidFill>
                  <a:schemeClr val="tx1"/>
                </a:solidFill>
              </a:rPr>
              <a:t>. </a:t>
            </a:r>
            <a:r>
              <a:rPr lang="en-GB" altLang="ja-JP" dirty="0">
                <a:solidFill>
                  <a:schemeClr val="tx1"/>
                </a:solidFill>
              </a:rPr>
              <a:t>(</a:t>
            </a:r>
            <a:r>
              <a:rPr lang="en-GB" altLang="ja-JP" dirty="0" err="1" smtClean="0">
                <a:solidFill>
                  <a:schemeClr val="tx1"/>
                </a:solidFill>
              </a:rPr>
              <a:t>Reference:</a:t>
            </a:r>
            <a:r>
              <a:rPr lang="en-GB" dirty="0" err="1">
                <a:hlinkClick r:id="rId5"/>
              </a:rPr>
              <a:t>https</a:t>
            </a:r>
            <a:r>
              <a:rPr lang="en-GB" dirty="0">
                <a:hlinkClick r:id="rId5"/>
              </a:rPr>
              <a:t>://www.bd.emb-japan.go.jp/itpr_en/PR20190307.html</a:t>
            </a:r>
            <a:r>
              <a:rPr lang="en-GB" altLang="ja-JP" dirty="0" smtClean="0">
                <a:solidFill>
                  <a:schemeClr val="tx1"/>
                </a:solidFill>
              </a:rPr>
              <a:t>)</a:t>
            </a:r>
            <a:endParaRPr lang="en-GB" altLang="ja-JP" dirty="0">
              <a:solidFill>
                <a:schemeClr val="tx1"/>
              </a:solidFill>
            </a:endParaRPr>
          </a:p>
          <a:p>
            <a:endParaRPr lang="en-GB" altLang="ja-JP" dirty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280592" y="1995148"/>
            <a:ext cx="2844217" cy="40712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Ｐｒｏｊｅｃｔ　Ｏｕｔｌｉｎｅ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256874" y="2359772"/>
            <a:ext cx="18639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Cox’s Bazar, Chittagong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94036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6" name="Picture 3" descr="D:\Documents\Pictures\図1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62121" y="4471228"/>
            <a:ext cx="1815415" cy="1296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角丸四角形 6"/>
          <p:cNvSpPr/>
          <p:nvPr/>
        </p:nvSpPr>
        <p:spPr>
          <a:xfrm>
            <a:off x="156244" y="2478235"/>
            <a:ext cx="4627245" cy="4301387"/>
          </a:xfrm>
          <a:prstGeom prst="roundRect">
            <a:avLst>
              <a:gd name="adj" fmla="val 176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352774" y="2357593"/>
            <a:ext cx="4234184" cy="38850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US" altLang="ja-JP" b="1" dirty="0">
                <a:solidFill>
                  <a:schemeClr val="tx1"/>
                </a:solidFill>
              </a:rPr>
              <a:t>Hematology Analyzer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953000" y="2478235"/>
            <a:ext cx="4824184" cy="4301387"/>
          </a:xfrm>
          <a:prstGeom prst="roundRect">
            <a:avLst>
              <a:gd name="adj" fmla="val 176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5223601" y="2345056"/>
            <a:ext cx="4248472" cy="41357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GB" altLang="ja-JP" b="1" dirty="0">
                <a:solidFill>
                  <a:schemeClr val="tx1"/>
                </a:solidFill>
              </a:rPr>
              <a:t>Ultrasound </a:t>
            </a:r>
            <a:r>
              <a:rPr lang="en-GB" altLang="ja-JP" b="1" dirty="0" smtClean="0">
                <a:solidFill>
                  <a:schemeClr val="tx1"/>
                </a:solidFill>
              </a:rPr>
              <a:t>machine</a:t>
            </a:r>
            <a:r>
              <a:rPr lang="en-GB" altLang="ja-JP" b="1" dirty="0">
                <a:solidFill>
                  <a:schemeClr val="tx1"/>
                </a:solidFill>
              </a:rPr>
              <a:t>, ECG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35062" y="277558"/>
            <a:ext cx="9296856" cy="1999314"/>
          </a:xfrm>
          <a:prstGeom prst="roundRect">
            <a:avLst>
              <a:gd name="adj" fmla="val 176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264157" y="41523"/>
            <a:ext cx="2844217" cy="4720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Outer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　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Appearance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5" name="AutoShape 4" descr="「研究所」の画像検索結果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16764" y="5609080"/>
            <a:ext cx="42833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ja-JP" dirty="0" smtClean="0"/>
              <a:t>Haematology analyser </a:t>
            </a:r>
            <a:r>
              <a:rPr lang="en-GB" altLang="ja-JP" dirty="0"/>
              <a:t>is used for the general diagnosis </a:t>
            </a:r>
            <a:r>
              <a:rPr lang="en-GB" altLang="ja-JP" dirty="0" smtClean="0"/>
              <a:t>of patients </a:t>
            </a:r>
            <a:r>
              <a:rPr lang="en-GB" altLang="ja-JP" dirty="0"/>
              <a:t>who </a:t>
            </a:r>
            <a:r>
              <a:rPr lang="en-GB" altLang="ja-JP" dirty="0" smtClean="0"/>
              <a:t>have the </a:t>
            </a:r>
            <a:r>
              <a:rPr lang="en-GB" altLang="ja-JP" dirty="0"/>
              <a:t>symptom of </a:t>
            </a:r>
            <a:r>
              <a:rPr lang="en-GB" altLang="ja-JP" dirty="0" smtClean="0"/>
              <a:t>anaemia, </a:t>
            </a:r>
            <a:r>
              <a:rPr lang="en-GB" altLang="ja-JP" dirty="0"/>
              <a:t>infectious diseases etc. 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271629" y="5040460"/>
            <a:ext cx="42833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ja-JP" dirty="0" smtClean="0"/>
              <a:t>Medical check-up </a:t>
            </a:r>
            <a:r>
              <a:rPr lang="en-GB" altLang="ja-JP" dirty="0"/>
              <a:t>by ECG machine is one of the popular diagnosis for checking the status of their heart</a:t>
            </a:r>
            <a:r>
              <a:rPr kumimoji="1" lang="en-US" altLang="ja-JP" dirty="0" smtClean="0"/>
              <a:t>. Ultrasound machine can provide </a:t>
            </a:r>
            <a:r>
              <a:rPr lang="en-US" dirty="0"/>
              <a:t>pregnancy test, ANC and PNC service etc</a:t>
            </a:r>
            <a:r>
              <a:rPr lang="en-US" dirty="0" smtClean="0"/>
              <a:t>.</a:t>
            </a:r>
            <a:endParaRPr lang="en-GB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2201" r="1963" b="27951"/>
          <a:stretch/>
        </p:blipFill>
        <p:spPr>
          <a:xfrm>
            <a:off x="5601897" y="490363"/>
            <a:ext cx="3491880" cy="159878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326" t="3800" r="7476" b="6951"/>
          <a:stretch/>
        </p:blipFill>
        <p:spPr>
          <a:xfrm>
            <a:off x="5145971" y="2953516"/>
            <a:ext cx="2144619" cy="16276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326" t="3799" r="16138" b="29001"/>
          <a:stretch/>
        </p:blipFill>
        <p:spPr>
          <a:xfrm>
            <a:off x="7365092" y="2995198"/>
            <a:ext cx="2247942" cy="142443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5350" t="13250" r="9838" b="12200"/>
          <a:stretch/>
        </p:blipFill>
        <p:spPr>
          <a:xfrm>
            <a:off x="776536" y="2936197"/>
            <a:ext cx="3384376" cy="25293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3" name="テキスト ボックス 12"/>
          <p:cNvSpPr txBox="1"/>
          <p:nvPr/>
        </p:nvSpPr>
        <p:spPr>
          <a:xfrm>
            <a:off x="304800" y="530409"/>
            <a:ext cx="50802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ja-JP" dirty="0" smtClean="0"/>
              <a:t>This clinic is located at Camp 15,</a:t>
            </a:r>
            <a:r>
              <a:rPr lang="en-US" dirty="0"/>
              <a:t> </a:t>
            </a:r>
            <a:r>
              <a:rPr lang="en-US" dirty="0" err="1"/>
              <a:t>Jamtoli</a:t>
            </a:r>
            <a:r>
              <a:rPr lang="en-US" dirty="0"/>
              <a:t> </a:t>
            </a:r>
            <a:r>
              <a:rPr lang="en-US" dirty="0" smtClean="0"/>
              <a:t>area,</a:t>
            </a:r>
            <a:r>
              <a:rPr lang="en-GB" altLang="ja-JP" dirty="0" smtClean="0"/>
              <a:t> </a:t>
            </a:r>
            <a:r>
              <a:rPr lang="en-GB" altLang="ja-JP" dirty="0" err="1"/>
              <a:t>Ukhiya</a:t>
            </a:r>
            <a:r>
              <a:rPr lang="en-GB" altLang="ja-JP" dirty="0"/>
              <a:t> </a:t>
            </a:r>
            <a:r>
              <a:rPr lang="en-GB" altLang="ja-JP" dirty="0" smtClean="0"/>
              <a:t>Upazila</a:t>
            </a:r>
            <a:r>
              <a:rPr lang="en-GB" altLang="ja-JP" dirty="0"/>
              <a:t>. </a:t>
            </a:r>
            <a:r>
              <a:rPr lang="en-GB" altLang="ja-JP" dirty="0" smtClean="0"/>
              <a:t>Many </a:t>
            </a:r>
            <a:r>
              <a:rPr lang="en-GB" altLang="ja-JP" dirty="0"/>
              <a:t>people </a:t>
            </a:r>
            <a:r>
              <a:rPr lang="en-GB" altLang="ja-JP" dirty="0" smtClean="0"/>
              <a:t>living in </a:t>
            </a:r>
            <a:r>
              <a:rPr lang="en-GB" altLang="ja-JP" dirty="0"/>
              <a:t>the remote areas of Camp 15 </a:t>
            </a:r>
            <a:r>
              <a:rPr lang="en-GB" altLang="ja-JP" dirty="0" smtClean="0"/>
              <a:t>needed </a:t>
            </a:r>
            <a:r>
              <a:rPr lang="en-GB" altLang="ja-JP" dirty="0"/>
              <a:t>to walk around 1~3 hours to </a:t>
            </a:r>
            <a:r>
              <a:rPr lang="en-GB" altLang="ja-JP" dirty="0" smtClean="0"/>
              <a:t>have access to </a:t>
            </a:r>
            <a:r>
              <a:rPr lang="en-GB" altLang="ja-JP" dirty="0"/>
              <a:t>health </a:t>
            </a:r>
            <a:r>
              <a:rPr lang="en-GB" altLang="ja-JP" dirty="0" smtClean="0"/>
              <a:t>facilities until CIS constructed the clinic for providing stationary and mobile clinical </a:t>
            </a:r>
            <a:r>
              <a:rPr lang="en-GB" altLang="ja-JP" dirty="0" err="1" smtClean="0"/>
              <a:t>servicecs</a:t>
            </a:r>
            <a:r>
              <a:rPr lang="en-GB" altLang="ja-JP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540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 flipV="1">
            <a:off x="0" y="1124744"/>
            <a:ext cx="9209248" cy="0"/>
          </a:xfrm>
          <a:prstGeom prst="line">
            <a:avLst/>
          </a:prstGeom>
          <a:ln w="44450" cmpd="sng">
            <a:gradFill flip="none" rotWithShape="1">
              <a:gsLst>
                <a:gs pos="0">
                  <a:srgbClr val="FF0000"/>
                </a:gs>
                <a:gs pos="8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D:\Documents\Pictures\0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81392" y="80211"/>
            <a:ext cx="1424608" cy="1044533"/>
          </a:xfrm>
          <a:prstGeom prst="rect">
            <a:avLst/>
          </a:prstGeom>
          <a:noFill/>
        </p:spPr>
      </p:pic>
      <p:sp>
        <p:nvSpPr>
          <p:cNvPr id="7" name="テキスト ボックス 6"/>
          <p:cNvSpPr txBox="1"/>
          <p:nvPr/>
        </p:nvSpPr>
        <p:spPr>
          <a:xfrm>
            <a:off x="0" y="364598"/>
            <a:ext cx="8697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/>
              <a:t>Grant Assistance for </a:t>
            </a:r>
            <a:r>
              <a:rPr lang="en-US" altLang="ja-JP" sz="2400" b="1" dirty="0" smtClean="0"/>
              <a:t>Grass-roots </a:t>
            </a:r>
            <a:r>
              <a:rPr lang="en-US" altLang="ja-JP" sz="2400" b="1" dirty="0"/>
              <a:t>Human Security Projects (GGHSP)</a:t>
            </a:r>
            <a:endParaRPr lang="ja-JP" altLang="en-US" sz="2400" b="1" dirty="0"/>
          </a:p>
        </p:txBody>
      </p:sp>
      <p:sp>
        <p:nvSpPr>
          <p:cNvPr id="9" name="Round Same Side Corner Rectangle 8"/>
          <p:cNvSpPr/>
          <p:nvPr/>
        </p:nvSpPr>
        <p:spPr>
          <a:xfrm>
            <a:off x="56457" y="1268760"/>
            <a:ext cx="9721080" cy="576064"/>
          </a:xfrm>
          <a:prstGeom prst="round2Same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/>
              <a:t>The Project for the Establishment of a Community Radio Station in </a:t>
            </a:r>
            <a:r>
              <a:rPr lang="en-GB" b="1" dirty="0" err="1"/>
              <a:t>Gaibandha</a:t>
            </a:r>
            <a:endParaRPr lang="en-GB" b="1" dirty="0"/>
          </a:p>
        </p:txBody>
      </p:sp>
      <p:pic>
        <p:nvPicPr>
          <p:cNvPr id="1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89909" y="2700654"/>
            <a:ext cx="3315383" cy="408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</p:pic>
      <p:sp>
        <p:nvSpPr>
          <p:cNvPr id="4" name="星 5 3"/>
          <p:cNvSpPr/>
          <p:nvPr/>
        </p:nvSpPr>
        <p:spPr>
          <a:xfrm>
            <a:off x="7611111" y="3566134"/>
            <a:ext cx="216024" cy="188751"/>
          </a:xfrm>
          <a:prstGeom prst="star5">
            <a:avLst/>
          </a:prstGeom>
          <a:solidFill>
            <a:srgbClr val="FF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00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6697735" y="2001829"/>
            <a:ext cx="2844217" cy="34705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Ｐｒｏｊｅｃｔ　Ｓｉｔｅ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6456" y="2139296"/>
            <a:ext cx="6264696" cy="4646683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altLang="ja-JP" b="1" dirty="0" smtClean="0">
              <a:solidFill>
                <a:schemeClr val="tx1"/>
              </a:solidFill>
            </a:endParaRPr>
          </a:p>
          <a:p>
            <a:pPr lvl="0"/>
            <a:r>
              <a:rPr lang="en-GB" altLang="ja-JP" b="1" dirty="0" smtClean="0">
                <a:solidFill>
                  <a:schemeClr val="tx1"/>
                </a:solidFill>
              </a:rPr>
              <a:t>Recipient </a:t>
            </a:r>
            <a:r>
              <a:rPr lang="en-GB" altLang="ja-JP" b="1" dirty="0">
                <a:solidFill>
                  <a:schemeClr val="tx1"/>
                </a:solidFill>
              </a:rPr>
              <a:t>Organization:</a:t>
            </a:r>
            <a:r>
              <a:rPr lang="en-GB" altLang="ja-JP" dirty="0">
                <a:solidFill>
                  <a:schemeClr val="tx1"/>
                </a:solidFill>
              </a:rPr>
              <a:t> </a:t>
            </a:r>
            <a:r>
              <a:rPr lang="en-GB" altLang="ja-JP" dirty="0" smtClean="0">
                <a:solidFill>
                  <a:schemeClr val="tx1"/>
                </a:solidFill>
              </a:rPr>
              <a:t>SKS Foundation</a:t>
            </a:r>
          </a:p>
          <a:p>
            <a:pPr lvl="0"/>
            <a:r>
              <a:rPr lang="en-US" altLang="ja-JP" b="1" dirty="0" smtClean="0">
                <a:solidFill>
                  <a:schemeClr val="tx1"/>
                </a:solidFill>
              </a:rPr>
              <a:t>Grant</a:t>
            </a:r>
            <a:r>
              <a:rPr lang="ja-JP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ja-JP" b="1" dirty="0" smtClean="0">
                <a:solidFill>
                  <a:schemeClr val="tx1"/>
                </a:solidFill>
              </a:rPr>
              <a:t>Amount</a:t>
            </a:r>
            <a:r>
              <a:rPr lang="en-GB" altLang="ja-JP" b="1" dirty="0" smtClean="0">
                <a:solidFill>
                  <a:schemeClr val="tx1"/>
                </a:solidFill>
              </a:rPr>
              <a:t>:</a:t>
            </a:r>
            <a:r>
              <a:rPr lang="en-GB" altLang="ja-JP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$70,692 (BDT 54,36,214.80)</a:t>
            </a:r>
          </a:p>
          <a:p>
            <a:pPr lvl="0"/>
            <a:r>
              <a:rPr lang="en-US" altLang="ja-JP" b="1" dirty="0" smtClean="0">
                <a:solidFill>
                  <a:schemeClr val="tx1"/>
                </a:solidFill>
              </a:rPr>
              <a:t>Purpose of Grant: </a:t>
            </a:r>
            <a:r>
              <a:rPr lang="en-US" altLang="ja-JP" dirty="0" smtClean="0">
                <a:solidFill>
                  <a:schemeClr val="tx1"/>
                </a:solidFill>
              </a:rPr>
              <a:t>Construction &amp; Equipment</a:t>
            </a:r>
            <a:endParaRPr lang="en-GB" altLang="ja-JP" dirty="0" smtClean="0">
              <a:solidFill>
                <a:schemeClr val="tx1"/>
              </a:solidFill>
            </a:endParaRPr>
          </a:p>
          <a:p>
            <a:pPr lvl="0"/>
            <a:r>
              <a:rPr lang="en-GB" altLang="ja-JP" b="1" dirty="0" smtClean="0">
                <a:solidFill>
                  <a:schemeClr val="tx1"/>
                </a:solidFill>
              </a:rPr>
              <a:t>Grant </a:t>
            </a:r>
            <a:r>
              <a:rPr lang="en-GB" altLang="ja-JP" b="1" dirty="0">
                <a:solidFill>
                  <a:schemeClr val="tx1"/>
                </a:solidFill>
              </a:rPr>
              <a:t>Contract Date:</a:t>
            </a:r>
            <a:r>
              <a:rPr lang="en-GB" altLang="ja-JP" dirty="0">
                <a:solidFill>
                  <a:schemeClr val="tx1"/>
                </a:solidFill>
              </a:rPr>
              <a:t> </a:t>
            </a:r>
            <a:r>
              <a:rPr lang="en-GB" altLang="ja-JP" dirty="0" smtClean="0">
                <a:solidFill>
                  <a:schemeClr val="tx1"/>
                </a:solidFill>
              </a:rPr>
              <a:t>29 March 2015</a:t>
            </a:r>
          </a:p>
          <a:p>
            <a:pPr lvl="0"/>
            <a:r>
              <a:rPr lang="en-GB" altLang="ja-JP" b="1" dirty="0" smtClean="0">
                <a:solidFill>
                  <a:schemeClr val="tx1"/>
                </a:solidFill>
              </a:rPr>
              <a:t>Operation </a:t>
            </a:r>
            <a:r>
              <a:rPr lang="en-GB" altLang="ja-JP" b="1" dirty="0">
                <a:solidFill>
                  <a:schemeClr val="tx1"/>
                </a:solidFill>
              </a:rPr>
              <a:t>Starting Date:</a:t>
            </a:r>
            <a:r>
              <a:rPr lang="en-GB" altLang="ja-JP" dirty="0">
                <a:solidFill>
                  <a:schemeClr val="tx1"/>
                </a:solidFill>
              </a:rPr>
              <a:t> </a:t>
            </a:r>
            <a:r>
              <a:rPr lang="en-GB" altLang="ja-JP" dirty="0" smtClean="0">
                <a:solidFill>
                  <a:schemeClr val="tx1"/>
                </a:solidFill>
              </a:rPr>
              <a:t>01 April 2016</a:t>
            </a:r>
          </a:p>
          <a:p>
            <a:pPr lvl="0"/>
            <a:r>
              <a:rPr lang="en-US" altLang="ja-JP" b="1" dirty="0">
                <a:solidFill>
                  <a:schemeClr val="tx1"/>
                </a:solidFill>
              </a:rPr>
              <a:t>Target Beneficiary </a:t>
            </a:r>
            <a:r>
              <a:rPr lang="en-US" altLang="ja-JP" b="1" dirty="0" smtClean="0">
                <a:solidFill>
                  <a:schemeClr val="tx1"/>
                </a:solidFill>
              </a:rPr>
              <a:t>Number:</a:t>
            </a:r>
            <a:r>
              <a:rPr lang="en-GB" altLang="ja-JP" b="1" dirty="0">
                <a:solidFill>
                  <a:schemeClr val="tx1"/>
                </a:solidFill>
              </a:rPr>
              <a:t> </a:t>
            </a:r>
            <a:r>
              <a:rPr lang="en-GB" altLang="ja-JP" dirty="0">
                <a:solidFill>
                  <a:schemeClr val="tx1"/>
                </a:solidFill>
              </a:rPr>
              <a:t>1,040,813 residents of </a:t>
            </a:r>
            <a:r>
              <a:rPr lang="en-GB" altLang="ja-JP" dirty="0" err="1">
                <a:solidFill>
                  <a:schemeClr val="tx1"/>
                </a:solidFill>
              </a:rPr>
              <a:t>Gaibandha</a:t>
            </a:r>
            <a:endParaRPr lang="en-GB" altLang="ja-JP" dirty="0" smtClean="0">
              <a:solidFill>
                <a:schemeClr val="tx1"/>
              </a:solidFill>
            </a:endParaRPr>
          </a:p>
          <a:p>
            <a:pPr lvl="0"/>
            <a:r>
              <a:rPr lang="en-GB" altLang="ja-JP" b="1" dirty="0" smtClean="0">
                <a:solidFill>
                  <a:schemeClr val="tx1"/>
                </a:solidFill>
              </a:rPr>
              <a:t>Project </a:t>
            </a:r>
            <a:r>
              <a:rPr lang="en-GB" altLang="ja-JP" b="1" dirty="0">
                <a:solidFill>
                  <a:schemeClr val="tx1"/>
                </a:solidFill>
              </a:rPr>
              <a:t>Brief:  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With </a:t>
            </a:r>
            <a:r>
              <a:rPr lang="en-US" altLang="ja-JP" dirty="0">
                <a:solidFill>
                  <a:schemeClr val="tx1"/>
                </a:solidFill>
              </a:rPr>
              <a:t>the community radio station </a:t>
            </a:r>
            <a:r>
              <a:rPr lang="en-US" altLang="ja-JP" dirty="0" smtClean="0">
                <a:solidFill>
                  <a:schemeClr val="tx1"/>
                </a:solidFill>
              </a:rPr>
              <a:t>established </a:t>
            </a:r>
            <a:r>
              <a:rPr lang="en-US" altLang="ja-JP" dirty="0">
                <a:solidFill>
                  <a:schemeClr val="tx1"/>
                </a:solidFill>
              </a:rPr>
              <a:t>through the Japanese assistance, SKS foundation </a:t>
            </a:r>
            <a:r>
              <a:rPr lang="en-US" altLang="ja-JP" dirty="0" smtClean="0">
                <a:solidFill>
                  <a:schemeClr val="tx1"/>
                </a:solidFill>
              </a:rPr>
              <a:t>is broadcasting information programs on disaster, </a:t>
            </a:r>
            <a:r>
              <a:rPr lang="en-US" altLang="ja-JP" dirty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education, health, culture and alike with </a:t>
            </a:r>
            <a:r>
              <a:rPr lang="en-US" altLang="ja-JP" dirty="0">
                <a:solidFill>
                  <a:schemeClr val="tx1"/>
                </a:solidFill>
              </a:rPr>
              <a:t>a view to decreasing the natural disaster </a:t>
            </a:r>
            <a:r>
              <a:rPr lang="en-US" altLang="ja-JP" dirty="0" smtClean="0">
                <a:solidFill>
                  <a:schemeClr val="tx1"/>
                </a:solidFill>
              </a:rPr>
              <a:t>damages </a:t>
            </a:r>
            <a:r>
              <a:rPr lang="en-US" altLang="ja-JP" dirty="0">
                <a:solidFill>
                  <a:schemeClr val="tx1"/>
                </a:solidFill>
              </a:rPr>
              <a:t>and ensuring </a:t>
            </a:r>
            <a:r>
              <a:rPr lang="en-US" altLang="ja-JP" dirty="0" smtClean="0">
                <a:solidFill>
                  <a:schemeClr val="tx1"/>
                </a:solidFill>
              </a:rPr>
              <a:t>sustainable community development in “Char” areas of </a:t>
            </a:r>
            <a:r>
              <a:rPr lang="en-US" altLang="ja-JP" dirty="0" err="1" smtClean="0">
                <a:solidFill>
                  <a:schemeClr val="tx1"/>
                </a:solidFill>
              </a:rPr>
              <a:t>Gaibandha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  <a:endParaRPr lang="en-US" altLang="ja-JP" dirty="0" smtClean="0"/>
          </a:p>
          <a:p>
            <a:r>
              <a:rPr lang="en-US" altLang="ja-JP" dirty="0" smtClean="0">
                <a:solidFill>
                  <a:schemeClr val="tx1"/>
                </a:solidFill>
              </a:rPr>
              <a:t>(</a:t>
            </a:r>
            <a:r>
              <a:rPr lang="en-US" altLang="ja-JP" dirty="0" smtClean="0">
                <a:solidFill>
                  <a:schemeClr val="tx1"/>
                </a:solidFill>
              </a:rPr>
              <a:t>Reference: </a:t>
            </a:r>
            <a:r>
              <a:rPr lang="en-US" altLang="ja-JP" dirty="0" smtClean="0">
                <a:solidFill>
                  <a:schemeClr val="tx1"/>
                </a:solidFill>
                <a:hlinkClick r:id="rId5"/>
              </a:rPr>
              <a:t>http://www.bd.emb-japan.go.jp/en/news/PR20150329.pdf</a:t>
            </a:r>
            <a:r>
              <a:rPr lang="en-US" altLang="ja-JP" dirty="0" smtClean="0">
                <a:solidFill>
                  <a:schemeClr val="tx1"/>
                </a:solidFill>
              </a:rPr>
              <a:t>)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280592" y="1995148"/>
            <a:ext cx="2844217" cy="40712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Ｐｒｏｊｅｃｔ　Ｏｕｔｌｉｎｅ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01805" y="2359772"/>
            <a:ext cx="22915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altLang="ja-JP" sz="1400" dirty="0" err="1" smtClean="0"/>
              <a:t>Radhakrishnapur</a:t>
            </a:r>
            <a:r>
              <a:rPr lang="en-US" altLang="ja-JP" sz="1400" dirty="0" smtClean="0"/>
              <a:t>, </a:t>
            </a:r>
            <a:r>
              <a:rPr lang="en-US" altLang="ja-JP" sz="1400" dirty="0" err="1" smtClean="0"/>
              <a:t>Gaibandha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8248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6" name="Picture 3" descr="D:\Documents\Pictures\図1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62121" y="4471228"/>
            <a:ext cx="1815415" cy="1296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角丸四角形 6"/>
          <p:cNvSpPr/>
          <p:nvPr/>
        </p:nvSpPr>
        <p:spPr>
          <a:xfrm>
            <a:off x="156244" y="2478235"/>
            <a:ext cx="4627245" cy="4301387"/>
          </a:xfrm>
          <a:prstGeom prst="roundRect">
            <a:avLst>
              <a:gd name="adj" fmla="val 176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352774" y="2357593"/>
            <a:ext cx="4234184" cy="38850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Console Panel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953000" y="2478235"/>
            <a:ext cx="4824184" cy="4301387"/>
          </a:xfrm>
          <a:prstGeom prst="roundRect">
            <a:avLst>
              <a:gd name="adj" fmla="val 176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5223601" y="2345056"/>
            <a:ext cx="4248472" cy="41357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GB" b="1" dirty="0" smtClean="0"/>
              <a:t>Radio </a:t>
            </a:r>
            <a:r>
              <a:rPr lang="en-GB" b="1" dirty="0" err="1" smtClean="0"/>
              <a:t>Sarabela</a:t>
            </a:r>
            <a:r>
              <a:rPr lang="en-GB" b="1" dirty="0" smtClean="0"/>
              <a:t> 98.8 FM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35062" y="277558"/>
            <a:ext cx="9296856" cy="1999314"/>
          </a:xfrm>
          <a:prstGeom prst="roundRect">
            <a:avLst>
              <a:gd name="adj" fmla="val 176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264157" y="41523"/>
            <a:ext cx="2844217" cy="4720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Outer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　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Appearance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5" name="AutoShape 4" descr="「研究所」の画像検索結果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28198" y="829404"/>
            <a:ext cx="57049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The facility is located in </a:t>
            </a:r>
            <a:r>
              <a:rPr kumimoji="1" lang="en-US" altLang="ja-JP" dirty="0" err="1" smtClean="0"/>
              <a:t>Gaibandha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Sadar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Upazilla</a:t>
            </a:r>
            <a:r>
              <a:rPr kumimoji="1" lang="en-US" altLang="ja-JP" dirty="0" smtClean="0"/>
              <a:t>. With a capacity of 17 KM radius frequency, it is able to cover the “Char” areas of the region. 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16764" y="5609080"/>
            <a:ext cx="42833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Modern broadcasting</a:t>
            </a:r>
            <a:r>
              <a:rPr kumimoji="1" lang="en-US" altLang="ja-JP" dirty="0" smtClean="0"/>
              <a:t> equipment have been installed in this facility</a:t>
            </a:r>
            <a:r>
              <a:rPr lang="en-US" altLang="ja-JP" dirty="0"/>
              <a:t> </a:t>
            </a:r>
            <a:r>
              <a:rPr lang="en-US" altLang="ja-JP" dirty="0" smtClean="0"/>
              <a:t>with a view to provide quality listening experience. 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206170" y="5682584"/>
            <a:ext cx="42833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Radio </a:t>
            </a:r>
            <a:r>
              <a:rPr kumimoji="1" lang="en-US" altLang="ja-JP" dirty="0" err="1" smtClean="0"/>
              <a:t>Sarabela</a:t>
            </a:r>
            <a:r>
              <a:rPr lang="en-US" altLang="ja-JP" dirty="0"/>
              <a:t> is expected to benefit at least </a:t>
            </a:r>
            <a:r>
              <a:rPr lang="en-US" altLang="ja-JP" dirty="0" smtClean="0"/>
              <a:t>1,040,813 residents of the </a:t>
            </a:r>
            <a:r>
              <a:rPr lang="en-US" altLang="ja-JP" smtClean="0"/>
              <a:t>region per year. </a:t>
            </a:r>
            <a:endParaRPr kumimoji="1" lang="ja-JP" altLang="en-US" dirty="0"/>
          </a:p>
        </p:txBody>
      </p:sp>
      <p:pic>
        <p:nvPicPr>
          <p:cNvPr id="2050" name="Picture 2" descr="Y:\05Gghsp\Business Trip\20160417-20 BOGRA-RAJSHAHI (SKS-TMSS-GMARK-RCD-PROYAS)_Amir\PICTURE\SKS\20160417_131938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9224" y="513593"/>
            <a:ext cx="2222115" cy="154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d12159\Desktop\PR\SKS 1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7065" y="3018104"/>
            <a:ext cx="3662732" cy="24653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d12159\Desktop\PR\SKS 2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57056" y="3012222"/>
            <a:ext cx="3734283" cy="23933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991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 flipV="1">
            <a:off x="0" y="1124744"/>
            <a:ext cx="9209248" cy="0"/>
          </a:xfrm>
          <a:prstGeom prst="line">
            <a:avLst/>
          </a:prstGeom>
          <a:ln w="44450" cmpd="sng">
            <a:gradFill flip="none" rotWithShape="1">
              <a:gsLst>
                <a:gs pos="0">
                  <a:srgbClr val="FF0000"/>
                </a:gs>
                <a:gs pos="8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D:\Documents\Pictures\0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81392" y="80211"/>
            <a:ext cx="1424608" cy="1044533"/>
          </a:xfrm>
          <a:prstGeom prst="rect">
            <a:avLst/>
          </a:prstGeom>
          <a:noFill/>
        </p:spPr>
      </p:pic>
      <p:sp>
        <p:nvSpPr>
          <p:cNvPr id="7" name="テキスト ボックス 6"/>
          <p:cNvSpPr txBox="1"/>
          <p:nvPr/>
        </p:nvSpPr>
        <p:spPr>
          <a:xfrm>
            <a:off x="0" y="364598"/>
            <a:ext cx="8697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/>
              <a:t>Grant Assistance for </a:t>
            </a:r>
            <a:r>
              <a:rPr lang="en-US" altLang="ja-JP" sz="2400" b="1" dirty="0" smtClean="0"/>
              <a:t>Grass-roots </a:t>
            </a:r>
            <a:r>
              <a:rPr lang="en-US" altLang="ja-JP" sz="2400" b="1" dirty="0"/>
              <a:t>Human Security Projects (GGHSP)</a:t>
            </a:r>
            <a:endParaRPr lang="ja-JP" altLang="en-US" sz="2400" b="1" dirty="0"/>
          </a:p>
        </p:txBody>
      </p:sp>
      <p:sp>
        <p:nvSpPr>
          <p:cNvPr id="9" name="Round Same Side Corner Rectangle 8"/>
          <p:cNvSpPr/>
          <p:nvPr/>
        </p:nvSpPr>
        <p:spPr>
          <a:xfrm>
            <a:off x="56457" y="1268760"/>
            <a:ext cx="9721080" cy="576064"/>
          </a:xfrm>
          <a:prstGeom prst="round2Same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/>
              <a:t>The Project for the Construction of Farmers Training </a:t>
            </a:r>
            <a:r>
              <a:rPr lang="en-GB" b="1" dirty="0" err="1"/>
              <a:t>Center</a:t>
            </a:r>
            <a:r>
              <a:rPr lang="en-GB" b="1" dirty="0"/>
              <a:t> in Dhamrai</a:t>
            </a:r>
          </a:p>
        </p:txBody>
      </p:sp>
      <p:pic>
        <p:nvPicPr>
          <p:cNvPr id="1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9368" y="2700654"/>
            <a:ext cx="3315383" cy="408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</p:pic>
      <p:sp>
        <p:nvSpPr>
          <p:cNvPr id="4" name="星 5 3"/>
          <p:cNvSpPr/>
          <p:nvPr/>
        </p:nvSpPr>
        <p:spPr>
          <a:xfrm>
            <a:off x="7945045" y="4462637"/>
            <a:ext cx="216024" cy="188751"/>
          </a:xfrm>
          <a:prstGeom prst="star5">
            <a:avLst/>
          </a:prstGeom>
          <a:solidFill>
            <a:srgbClr val="FF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00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6697735" y="2001829"/>
            <a:ext cx="2844217" cy="34705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Ｐｒｏｊｅｃｔ　Ｓｉｔｅ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6455" y="2139296"/>
            <a:ext cx="6433453" cy="4646683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altLang="ja-JP" b="1" dirty="0" smtClean="0">
              <a:solidFill>
                <a:schemeClr val="tx1"/>
              </a:solidFill>
            </a:endParaRPr>
          </a:p>
          <a:p>
            <a:pPr lvl="0"/>
            <a:r>
              <a:rPr lang="en-GB" altLang="ja-JP" b="1" dirty="0" smtClean="0">
                <a:solidFill>
                  <a:schemeClr val="tx1"/>
                </a:solidFill>
              </a:rPr>
              <a:t>Recipient </a:t>
            </a:r>
            <a:r>
              <a:rPr lang="en-GB" altLang="ja-JP" b="1" dirty="0">
                <a:solidFill>
                  <a:schemeClr val="tx1"/>
                </a:solidFill>
              </a:rPr>
              <a:t>Organization:</a:t>
            </a:r>
            <a:r>
              <a:rPr lang="en-GB" altLang="ja-JP" dirty="0">
                <a:solidFill>
                  <a:schemeClr val="tx1"/>
                </a:solidFill>
              </a:rPr>
              <a:t> </a:t>
            </a:r>
            <a:r>
              <a:rPr lang="en-US" altLang="ja-JP" dirty="0">
                <a:solidFill>
                  <a:schemeClr val="tx1"/>
                </a:solidFill>
              </a:rPr>
              <a:t>Society for Development Initiatives (SDI)</a:t>
            </a:r>
            <a:endParaRPr lang="en-GB" altLang="ja-JP" dirty="0" smtClean="0">
              <a:solidFill>
                <a:schemeClr val="tx1"/>
              </a:solidFill>
            </a:endParaRPr>
          </a:p>
          <a:p>
            <a:pPr lvl="0"/>
            <a:r>
              <a:rPr lang="en-US" altLang="ja-JP" b="1" dirty="0" smtClean="0">
                <a:solidFill>
                  <a:schemeClr val="tx1"/>
                </a:solidFill>
              </a:rPr>
              <a:t>Grant</a:t>
            </a:r>
            <a:r>
              <a:rPr lang="ja-JP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ja-JP" b="1" dirty="0" smtClean="0">
                <a:solidFill>
                  <a:schemeClr val="tx1"/>
                </a:solidFill>
              </a:rPr>
              <a:t>Amount</a:t>
            </a:r>
            <a:r>
              <a:rPr lang="en-GB" altLang="ja-JP" b="1" dirty="0" smtClean="0">
                <a:solidFill>
                  <a:schemeClr val="tx1"/>
                </a:solidFill>
              </a:rPr>
              <a:t>:</a:t>
            </a:r>
            <a:r>
              <a:rPr lang="en-GB" altLang="ja-JP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$121,623 (BDT 91,21,748.00 )</a:t>
            </a:r>
          </a:p>
          <a:p>
            <a:pPr lvl="0"/>
            <a:r>
              <a:rPr lang="en-US" altLang="ja-JP" b="1" dirty="0" smtClean="0">
                <a:solidFill>
                  <a:schemeClr val="tx1"/>
                </a:solidFill>
              </a:rPr>
              <a:t>Purpose of Grant: </a:t>
            </a:r>
            <a:r>
              <a:rPr lang="en-US" altLang="ja-JP" dirty="0" smtClean="0">
                <a:solidFill>
                  <a:schemeClr val="tx1"/>
                </a:solidFill>
              </a:rPr>
              <a:t>Construction and Equipment</a:t>
            </a:r>
            <a:endParaRPr lang="en-GB" altLang="ja-JP" dirty="0" smtClean="0">
              <a:solidFill>
                <a:schemeClr val="tx1"/>
              </a:solidFill>
            </a:endParaRPr>
          </a:p>
          <a:p>
            <a:pPr lvl="0"/>
            <a:r>
              <a:rPr lang="en-GB" altLang="ja-JP" b="1" dirty="0" smtClean="0">
                <a:solidFill>
                  <a:schemeClr val="tx1"/>
                </a:solidFill>
              </a:rPr>
              <a:t>Grant </a:t>
            </a:r>
            <a:r>
              <a:rPr lang="en-GB" altLang="ja-JP" b="1" dirty="0">
                <a:solidFill>
                  <a:schemeClr val="tx1"/>
                </a:solidFill>
              </a:rPr>
              <a:t>Contract Date:</a:t>
            </a:r>
            <a:r>
              <a:rPr lang="en-GB" altLang="ja-JP" dirty="0">
                <a:solidFill>
                  <a:schemeClr val="tx1"/>
                </a:solidFill>
              </a:rPr>
              <a:t> </a:t>
            </a:r>
            <a:r>
              <a:rPr lang="en-GB" altLang="ja-JP" dirty="0" smtClean="0">
                <a:solidFill>
                  <a:schemeClr val="tx1"/>
                </a:solidFill>
              </a:rPr>
              <a:t>13 March 2014</a:t>
            </a:r>
          </a:p>
          <a:p>
            <a:pPr lvl="0"/>
            <a:r>
              <a:rPr lang="en-GB" altLang="ja-JP" b="1" dirty="0" smtClean="0">
                <a:solidFill>
                  <a:schemeClr val="tx1"/>
                </a:solidFill>
              </a:rPr>
              <a:t>Operation </a:t>
            </a:r>
            <a:r>
              <a:rPr lang="en-GB" altLang="ja-JP" b="1" dirty="0">
                <a:solidFill>
                  <a:schemeClr val="tx1"/>
                </a:solidFill>
              </a:rPr>
              <a:t>Starting Date:</a:t>
            </a:r>
            <a:r>
              <a:rPr lang="en-GB" altLang="ja-JP" dirty="0">
                <a:solidFill>
                  <a:schemeClr val="tx1"/>
                </a:solidFill>
              </a:rPr>
              <a:t> </a:t>
            </a:r>
            <a:r>
              <a:rPr lang="en-GB" altLang="ja-JP" dirty="0" smtClean="0">
                <a:solidFill>
                  <a:schemeClr val="tx1"/>
                </a:solidFill>
              </a:rPr>
              <a:t>02 May 2016</a:t>
            </a:r>
          </a:p>
          <a:p>
            <a:pPr lvl="0"/>
            <a:r>
              <a:rPr lang="en-US" altLang="ja-JP" b="1" dirty="0">
                <a:solidFill>
                  <a:schemeClr val="tx1"/>
                </a:solidFill>
              </a:rPr>
              <a:t>Target Beneficiary Number: </a:t>
            </a:r>
            <a:r>
              <a:rPr lang="en-US" altLang="ja-JP" dirty="0" smtClean="0">
                <a:solidFill>
                  <a:schemeClr val="tx1"/>
                </a:solidFill>
              </a:rPr>
              <a:t>1,332 poor farmers</a:t>
            </a:r>
            <a:endParaRPr lang="en-GB" altLang="ja-JP" dirty="0" smtClean="0">
              <a:solidFill>
                <a:schemeClr val="tx1"/>
              </a:solidFill>
            </a:endParaRPr>
          </a:p>
          <a:p>
            <a:r>
              <a:rPr lang="en-GB" altLang="ja-JP" b="1" dirty="0" smtClean="0">
                <a:solidFill>
                  <a:schemeClr val="tx1"/>
                </a:solidFill>
              </a:rPr>
              <a:t>Project Brief:  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With </a:t>
            </a:r>
            <a:r>
              <a:rPr lang="en-US" altLang="ja-JP" dirty="0" smtClean="0">
                <a:solidFill>
                  <a:schemeClr val="tx1"/>
                </a:solidFill>
              </a:rPr>
              <a:t>Japanese fund SDI constructed </a:t>
            </a:r>
            <a:r>
              <a:rPr lang="en-US" altLang="ja-JP" dirty="0">
                <a:solidFill>
                  <a:schemeClr val="tx1"/>
                </a:solidFill>
              </a:rPr>
              <a:t>a </a:t>
            </a:r>
            <a:r>
              <a:rPr lang="en-US" altLang="ja-JP" dirty="0" smtClean="0">
                <a:solidFill>
                  <a:schemeClr val="tx1"/>
                </a:solidFill>
              </a:rPr>
              <a:t>farmers’ </a:t>
            </a:r>
            <a:r>
              <a:rPr lang="en-US" altLang="ja-JP" dirty="0">
                <a:solidFill>
                  <a:schemeClr val="tx1"/>
                </a:solidFill>
              </a:rPr>
              <a:t>training </a:t>
            </a:r>
            <a:r>
              <a:rPr lang="en-US" altLang="ja-JP" dirty="0" err="1">
                <a:solidFill>
                  <a:schemeClr val="tx1"/>
                </a:solidFill>
              </a:rPr>
              <a:t>centre</a:t>
            </a:r>
            <a:r>
              <a:rPr lang="en-US" altLang="ja-JP" dirty="0">
                <a:solidFill>
                  <a:schemeClr val="tx1"/>
                </a:solidFill>
              </a:rPr>
              <a:t> for </a:t>
            </a:r>
            <a:r>
              <a:rPr lang="en-US" altLang="ja-JP" dirty="0" smtClean="0">
                <a:solidFill>
                  <a:schemeClr val="tx1"/>
                </a:solidFill>
              </a:rPr>
              <a:t>small and middle </a:t>
            </a:r>
            <a:r>
              <a:rPr lang="en-US" altLang="ja-JP" dirty="0">
                <a:solidFill>
                  <a:schemeClr val="tx1"/>
                </a:solidFill>
              </a:rPr>
              <a:t>size farmers </a:t>
            </a:r>
            <a:r>
              <a:rPr lang="en-US" altLang="ja-JP" dirty="0" smtClean="0">
                <a:solidFill>
                  <a:schemeClr val="tx1"/>
                </a:solidFill>
              </a:rPr>
              <a:t>with a view to promote organic farming and to </a:t>
            </a:r>
            <a:r>
              <a:rPr lang="en-US" altLang="ja-JP" dirty="0">
                <a:solidFill>
                  <a:schemeClr val="tx1"/>
                </a:solidFill>
              </a:rPr>
              <a:t>improve </a:t>
            </a:r>
            <a:r>
              <a:rPr lang="en-US" altLang="ja-JP" dirty="0" smtClean="0">
                <a:solidFill>
                  <a:schemeClr val="tx1"/>
                </a:solidFill>
              </a:rPr>
              <a:t>farmers’ agricultural productivity capacity that would increase their </a:t>
            </a:r>
            <a:r>
              <a:rPr lang="en-US" altLang="ja-JP" dirty="0">
                <a:solidFill>
                  <a:schemeClr val="tx1"/>
                </a:solidFill>
              </a:rPr>
              <a:t>income and </a:t>
            </a:r>
            <a:r>
              <a:rPr lang="en-US" altLang="ja-JP" dirty="0" smtClean="0">
                <a:solidFill>
                  <a:schemeClr val="tx1"/>
                </a:solidFill>
              </a:rPr>
              <a:t>ensure food safety. 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(Reference: </a:t>
            </a:r>
            <a:r>
              <a:rPr lang="en-US" altLang="ja-JP" dirty="0" smtClean="0">
                <a:solidFill>
                  <a:schemeClr val="tx1"/>
                </a:solidFill>
                <a:hlinkClick r:id="rId5"/>
              </a:rPr>
              <a:t>http://www.bd.emb-japan.go.jp/en/news/gghspceremony20140313.html</a:t>
            </a:r>
            <a:r>
              <a:rPr lang="en-US" altLang="ja-JP" dirty="0" smtClean="0">
                <a:solidFill>
                  <a:schemeClr val="tx1"/>
                </a:solidFill>
              </a:rPr>
              <a:t>)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280592" y="1995148"/>
            <a:ext cx="2844217" cy="40712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Ｐｒｏｊｅｃｔ　Ｏｕｔｌｉｎｅ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412705" y="2359772"/>
            <a:ext cx="12847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Dhamrai, </a:t>
            </a:r>
            <a:r>
              <a:rPr lang="en-US" altLang="ja-JP" sz="1400" dirty="0" err="1" smtClean="0"/>
              <a:t>Savar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89723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6" name="Picture 3" descr="D:\Documents\Pictures\図1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62121" y="4471228"/>
            <a:ext cx="1815415" cy="1296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角丸四角形 6"/>
          <p:cNvSpPr/>
          <p:nvPr/>
        </p:nvSpPr>
        <p:spPr>
          <a:xfrm>
            <a:off x="156244" y="2478235"/>
            <a:ext cx="4627245" cy="4301387"/>
          </a:xfrm>
          <a:prstGeom prst="roundRect">
            <a:avLst>
              <a:gd name="adj" fmla="val 176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352774" y="2357593"/>
            <a:ext cx="4234184" cy="38850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Agricultural Equipment and Seeds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953000" y="2478235"/>
            <a:ext cx="4824184" cy="4301387"/>
          </a:xfrm>
          <a:prstGeom prst="roundRect">
            <a:avLst>
              <a:gd name="adj" fmla="val 176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5223601" y="2345056"/>
            <a:ext cx="4248472" cy="41357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en-US" altLang="ja-JP" b="1" dirty="0" smtClean="0"/>
              <a:t>Demonstration Plots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35062" y="277558"/>
            <a:ext cx="9296856" cy="1999314"/>
          </a:xfrm>
          <a:prstGeom prst="roundRect">
            <a:avLst>
              <a:gd name="adj" fmla="val 176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264157" y="41523"/>
            <a:ext cx="2844217" cy="4720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Outer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　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Appearance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5" name="AutoShape 4" descr="「研究所」の画像検索結果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4800" y="549361"/>
            <a:ext cx="44644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This facility is easily accessible from Dhaka-</a:t>
            </a:r>
            <a:r>
              <a:rPr kumimoji="1" lang="en-US" altLang="ja-JP" dirty="0" err="1" smtClean="0"/>
              <a:t>Savar</a:t>
            </a:r>
            <a:r>
              <a:rPr kumimoji="1" lang="en-US" altLang="ja-JP" dirty="0" smtClean="0"/>
              <a:t> highway. </a:t>
            </a:r>
            <a:r>
              <a:rPr lang="en-US" altLang="ja-JP" dirty="0" smtClean="0"/>
              <a:t>Majority of the inhabitants of the area is engaged in agricultural production. Therefore, this facility would be able to provide them with training on modern methods for organic farming. 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03624" y="6133291"/>
            <a:ext cx="4283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This project is expected to benefit 1332 farmers per year.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206170" y="5682584"/>
            <a:ext cx="42833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Demo plots </a:t>
            </a:r>
            <a:r>
              <a:rPr lang="en-US" altLang="ja-JP" dirty="0" smtClean="0"/>
              <a:t>are</a:t>
            </a:r>
            <a:r>
              <a:rPr kumimoji="1" lang="en-US" altLang="ja-JP" dirty="0" smtClean="0"/>
              <a:t> providing practical knowledge on rice production, poultry, animal farming, vermicomposting and alike. </a:t>
            </a:r>
            <a:endParaRPr kumimoji="1" lang="ja-JP" altLang="en-US" dirty="0"/>
          </a:p>
        </p:txBody>
      </p:sp>
      <p:pic>
        <p:nvPicPr>
          <p:cNvPr id="2" name="Picture 2" descr="C:\Users\d12159\Desktop\PR\SDI 1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01072" y="325637"/>
            <a:ext cx="3830846" cy="18906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Y:\05Gghsp\Business Trip\20160509 OISCA-SDI_Saito-san &amp; Co\Pictures\SDI\20160509_124805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6863" y="2852935"/>
            <a:ext cx="3066006" cy="15557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Y:\05Gghsp\Business Trip\20160509 OISCA-SDI_Saito-san &amp; Co\Pictures\SDI\20160509_124557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6862" y="4471228"/>
            <a:ext cx="3066007" cy="16620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C:\Users\d12159\Desktop\PR\Demo SDI.jp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3601" y="3024304"/>
            <a:ext cx="4290758" cy="259228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49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 flipV="1">
            <a:off x="0" y="1124744"/>
            <a:ext cx="9209248" cy="0"/>
          </a:xfrm>
          <a:prstGeom prst="line">
            <a:avLst/>
          </a:prstGeom>
          <a:ln w="44450" cmpd="sng">
            <a:gradFill flip="none" rotWithShape="1">
              <a:gsLst>
                <a:gs pos="0">
                  <a:srgbClr val="FF0000"/>
                </a:gs>
                <a:gs pos="8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D:\Documents\Pictures\0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81392" y="80211"/>
            <a:ext cx="1424608" cy="1044533"/>
          </a:xfrm>
          <a:prstGeom prst="rect">
            <a:avLst/>
          </a:prstGeom>
          <a:noFill/>
        </p:spPr>
      </p:pic>
      <p:sp>
        <p:nvSpPr>
          <p:cNvPr id="7" name="テキスト ボックス 6"/>
          <p:cNvSpPr txBox="1"/>
          <p:nvPr/>
        </p:nvSpPr>
        <p:spPr>
          <a:xfrm>
            <a:off x="0" y="364598"/>
            <a:ext cx="8697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/>
              <a:t>Grant Assistance for </a:t>
            </a:r>
            <a:r>
              <a:rPr lang="en-US" altLang="ja-JP" sz="2400" b="1" dirty="0" smtClean="0"/>
              <a:t>Grass-roots </a:t>
            </a:r>
            <a:r>
              <a:rPr lang="en-US" altLang="ja-JP" sz="2400" b="1" dirty="0"/>
              <a:t>Human Security Projects (GGHSP)</a:t>
            </a:r>
            <a:endParaRPr lang="ja-JP" altLang="en-US" sz="2400" b="1" dirty="0"/>
          </a:p>
        </p:txBody>
      </p:sp>
      <p:sp>
        <p:nvSpPr>
          <p:cNvPr id="9" name="Round Same Side Corner Rectangle 8"/>
          <p:cNvSpPr/>
          <p:nvPr/>
        </p:nvSpPr>
        <p:spPr>
          <a:xfrm>
            <a:off x="56457" y="1268760"/>
            <a:ext cx="9721080" cy="576064"/>
          </a:xfrm>
          <a:prstGeom prst="round2Same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/>
              <a:t>The Project for the Establishment of District Food Processing </a:t>
            </a:r>
            <a:r>
              <a:rPr lang="en-GB" b="1" dirty="0" err="1"/>
              <a:t>Center</a:t>
            </a:r>
            <a:r>
              <a:rPr lang="en-GB" b="1" dirty="0"/>
              <a:t> </a:t>
            </a:r>
            <a:endParaRPr lang="en-GB" b="1" dirty="0" smtClean="0"/>
          </a:p>
          <a:p>
            <a:pPr algn="ctr"/>
            <a:r>
              <a:rPr lang="en-GB" b="1" dirty="0" smtClean="0"/>
              <a:t>for </a:t>
            </a:r>
            <a:r>
              <a:rPr lang="en-GB" b="1" dirty="0"/>
              <a:t>Rural Women Development in Tala</a:t>
            </a:r>
          </a:p>
        </p:txBody>
      </p:sp>
      <p:pic>
        <p:nvPicPr>
          <p:cNvPr id="1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9368" y="2700654"/>
            <a:ext cx="3315383" cy="408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</p:pic>
      <p:sp>
        <p:nvSpPr>
          <p:cNvPr id="4" name="星 5 3"/>
          <p:cNvSpPr/>
          <p:nvPr/>
        </p:nvSpPr>
        <p:spPr>
          <a:xfrm>
            <a:off x="7376261" y="5229200"/>
            <a:ext cx="216024" cy="188751"/>
          </a:xfrm>
          <a:prstGeom prst="star5">
            <a:avLst/>
          </a:prstGeom>
          <a:solidFill>
            <a:srgbClr val="FF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00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6744949" y="1995751"/>
            <a:ext cx="2844217" cy="34705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Ｐｒｏｊｅｃｔ　Ｓｉｔｅ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6455" y="2139296"/>
            <a:ext cx="6433453" cy="4646683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altLang="ja-JP" b="1" dirty="0" smtClean="0">
              <a:solidFill>
                <a:schemeClr val="tx1"/>
              </a:solidFill>
            </a:endParaRPr>
          </a:p>
          <a:p>
            <a:pPr lvl="0"/>
            <a:r>
              <a:rPr lang="en-GB" altLang="ja-JP" b="1" dirty="0" smtClean="0">
                <a:solidFill>
                  <a:schemeClr val="tx1"/>
                </a:solidFill>
              </a:rPr>
              <a:t>Recipient </a:t>
            </a:r>
            <a:r>
              <a:rPr lang="en-GB" altLang="ja-JP" b="1" dirty="0">
                <a:solidFill>
                  <a:schemeClr val="tx1"/>
                </a:solidFill>
              </a:rPr>
              <a:t>Organization:</a:t>
            </a:r>
            <a:r>
              <a:rPr lang="en-GB" altLang="ja-JP" dirty="0">
                <a:solidFill>
                  <a:schemeClr val="tx1"/>
                </a:solidFill>
              </a:rPr>
              <a:t> Women Job Creation </a:t>
            </a:r>
            <a:r>
              <a:rPr lang="en-GB" altLang="ja-JP" dirty="0" err="1">
                <a:solidFill>
                  <a:schemeClr val="tx1"/>
                </a:solidFill>
              </a:rPr>
              <a:t>Center</a:t>
            </a:r>
            <a:r>
              <a:rPr lang="en-GB" altLang="ja-JP" dirty="0">
                <a:solidFill>
                  <a:schemeClr val="tx1"/>
                </a:solidFill>
              </a:rPr>
              <a:t> (</a:t>
            </a:r>
            <a:r>
              <a:rPr lang="en-GB" altLang="ja-JP" dirty="0" smtClean="0">
                <a:solidFill>
                  <a:schemeClr val="tx1"/>
                </a:solidFill>
              </a:rPr>
              <a:t>WJCC)</a:t>
            </a:r>
          </a:p>
          <a:p>
            <a:pPr lvl="0"/>
            <a:r>
              <a:rPr lang="en-US" altLang="ja-JP" b="1" dirty="0" smtClean="0">
                <a:solidFill>
                  <a:schemeClr val="tx1"/>
                </a:solidFill>
              </a:rPr>
              <a:t>Grant</a:t>
            </a:r>
            <a:r>
              <a:rPr lang="ja-JP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ja-JP" b="1" dirty="0" smtClean="0">
                <a:solidFill>
                  <a:schemeClr val="tx1"/>
                </a:solidFill>
              </a:rPr>
              <a:t>Amount</a:t>
            </a:r>
            <a:r>
              <a:rPr lang="en-GB" altLang="ja-JP" b="1" dirty="0" smtClean="0">
                <a:solidFill>
                  <a:schemeClr val="tx1"/>
                </a:solidFill>
              </a:rPr>
              <a:t>:</a:t>
            </a:r>
            <a:r>
              <a:rPr lang="en-GB" altLang="ja-JP" dirty="0" smtClean="0">
                <a:solidFill>
                  <a:schemeClr val="tx1"/>
                </a:solidFill>
              </a:rPr>
              <a:t> $122,906 (BDT 9,832,510)</a:t>
            </a:r>
          </a:p>
          <a:p>
            <a:pPr lvl="0"/>
            <a:r>
              <a:rPr lang="en-US" altLang="ja-JP" b="1" dirty="0" smtClean="0">
                <a:solidFill>
                  <a:schemeClr val="tx1"/>
                </a:solidFill>
              </a:rPr>
              <a:t>Purpose of Grant: </a:t>
            </a:r>
            <a:r>
              <a:rPr lang="en-US" altLang="ja-JP" dirty="0" smtClean="0">
                <a:solidFill>
                  <a:schemeClr val="tx1"/>
                </a:solidFill>
              </a:rPr>
              <a:t>Construction</a:t>
            </a:r>
            <a:r>
              <a:rPr lang="ja-JP" altLang="en-US" dirty="0">
                <a:solidFill>
                  <a:schemeClr val="tx1"/>
                </a:solidFill>
              </a:rPr>
              <a:t>＆</a:t>
            </a:r>
            <a:r>
              <a:rPr lang="en-US" altLang="ja-JP" dirty="0" smtClean="0">
                <a:solidFill>
                  <a:schemeClr val="tx1"/>
                </a:solidFill>
              </a:rPr>
              <a:t>Equipment</a:t>
            </a:r>
            <a:endParaRPr lang="en-GB" altLang="ja-JP" dirty="0" smtClean="0">
              <a:solidFill>
                <a:schemeClr val="tx1"/>
              </a:solidFill>
            </a:endParaRPr>
          </a:p>
          <a:p>
            <a:pPr lvl="0"/>
            <a:r>
              <a:rPr lang="en-GB" altLang="ja-JP" b="1" dirty="0" smtClean="0">
                <a:solidFill>
                  <a:schemeClr val="tx1"/>
                </a:solidFill>
              </a:rPr>
              <a:t>Grant </a:t>
            </a:r>
            <a:r>
              <a:rPr lang="en-GB" altLang="ja-JP" b="1" dirty="0">
                <a:solidFill>
                  <a:schemeClr val="tx1"/>
                </a:solidFill>
              </a:rPr>
              <a:t>Contract Date</a:t>
            </a:r>
            <a:r>
              <a:rPr lang="en-GB" altLang="ja-JP" b="1" dirty="0" smtClean="0">
                <a:solidFill>
                  <a:schemeClr val="tx1"/>
                </a:solidFill>
              </a:rPr>
              <a:t>:</a:t>
            </a:r>
            <a:r>
              <a:rPr lang="en-GB" altLang="ja-JP" dirty="0">
                <a:solidFill>
                  <a:schemeClr val="tx1"/>
                </a:solidFill>
              </a:rPr>
              <a:t> </a:t>
            </a:r>
            <a:r>
              <a:rPr lang="en-GB" altLang="ja-JP" dirty="0" smtClean="0">
                <a:solidFill>
                  <a:schemeClr val="tx1"/>
                </a:solidFill>
              </a:rPr>
              <a:t>21 March 2013</a:t>
            </a:r>
          </a:p>
          <a:p>
            <a:pPr lvl="0"/>
            <a:r>
              <a:rPr lang="en-GB" altLang="ja-JP" b="1" dirty="0" smtClean="0">
                <a:solidFill>
                  <a:schemeClr val="tx1"/>
                </a:solidFill>
              </a:rPr>
              <a:t>Operation </a:t>
            </a:r>
            <a:r>
              <a:rPr lang="en-GB" altLang="ja-JP" b="1" dirty="0">
                <a:solidFill>
                  <a:schemeClr val="tx1"/>
                </a:solidFill>
              </a:rPr>
              <a:t>Starting Date</a:t>
            </a:r>
            <a:r>
              <a:rPr lang="en-GB" altLang="ja-JP" b="1" dirty="0" smtClean="0">
                <a:solidFill>
                  <a:schemeClr val="tx1"/>
                </a:solidFill>
              </a:rPr>
              <a:t>: </a:t>
            </a:r>
            <a:r>
              <a:rPr lang="en-GB" altLang="ja-JP" dirty="0" smtClean="0">
                <a:solidFill>
                  <a:schemeClr val="tx1"/>
                </a:solidFill>
              </a:rPr>
              <a:t>1 April 2015</a:t>
            </a:r>
          </a:p>
          <a:p>
            <a:pPr lvl="0"/>
            <a:r>
              <a:rPr lang="en-US" altLang="ja-JP" b="1" dirty="0">
                <a:solidFill>
                  <a:schemeClr val="tx1"/>
                </a:solidFill>
              </a:rPr>
              <a:t>Target Beneficiary Number: </a:t>
            </a:r>
            <a:r>
              <a:rPr lang="en-US" altLang="ja-JP" dirty="0" smtClean="0">
                <a:solidFill>
                  <a:schemeClr val="tx1"/>
                </a:solidFill>
              </a:rPr>
              <a:t>420 Poor </a:t>
            </a:r>
            <a:r>
              <a:rPr lang="en-US" altLang="ja-JP" dirty="0">
                <a:solidFill>
                  <a:schemeClr val="tx1"/>
                </a:solidFill>
              </a:rPr>
              <a:t>female farmers 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0"/>
            <a:r>
              <a:rPr lang="en-GB" altLang="ja-JP" b="1" dirty="0" smtClean="0">
                <a:solidFill>
                  <a:schemeClr val="tx1"/>
                </a:solidFill>
              </a:rPr>
              <a:t>Project </a:t>
            </a:r>
            <a:r>
              <a:rPr lang="en-GB" altLang="ja-JP" b="1" dirty="0">
                <a:solidFill>
                  <a:schemeClr val="tx1"/>
                </a:solidFill>
              </a:rPr>
              <a:t>Brief:  </a:t>
            </a:r>
            <a:r>
              <a:rPr lang="en-GB" altLang="ja-JP" dirty="0">
                <a:solidFill>
                  <a:schemeClr val="tx1"/>
                </a:solidFill>
              </a:rPr>
              <a:t>With GGHSP fund, </a:t>
            </a:r>
            <a:r>
              <a:rPr lang="en-GB" altLang="ja-JP" dirty="0" smtClean="0">
                <a:solidFill>
                  <a:schemeClr val="tx1"/>
                </a:solidFill>
              </a:rPr>
              <a:t>WJCC </a:t>
            </a:r>
            <a:r>
              <a:rPr lang="en-GB" altLang="ja-JP" dirty="0">
                <a:solidFill>
                  <a:schemeClr val="tx1"/>
                </a:solidFill>
              </a:rPr>
              <a:t>constructed a</a:t>
            </a:r>
            <a:r>
              <a:rPr lang="en-GB" altLang="ja-JP" dirty="0" smtClean="0">
                <a:solidFill>
                  <a:schemeClr val="tx1"/>
                </a:solidFill>
              </a:rPr>
              <a:t> </a:t>
            </a:r>
            <a:r>
              <a:rPr lang="en-GB" altLang="ja-JP" dirty="0">
                <a:solidFill>
                  <a:schemeClr val="tx1"/>
                </a:solidFill>
              </a:rPr>
              <a:t>building and installed the equipment for food processing training for poor women. WJCC </a:t>
            </a:r>
            <a:r>
              <a:rPr lang="en-GB" altLang="ja-JP" dirty="0" smtClean="0">
                <a:solidFill>
                  <a:schemeClr val="tx1"/>
                </a:solidFill>
              </a:rPr>
              <a:t>organizes women's </a:t>
            </a:r>
            <a:r>
              <a:rPr lang="en-GB" altLang="ja-JP" dirty="0">
                <a:solidFill>
                  <a:schemeClr val="tx1"/>
                </a:solidFill>
              </a:rPr>
              <a:t>group for managing the facilities, keeping quality of the products and promoting the sales. </a:t>
            </a:r>
            <a:r>
              <a:rPr lang="en-GB" altLang="ja-JP" dirty="0" smtClean="0">
                <a:solidFill>
                  <a:schemeClr val="tx1"/>
                </a:solidFill>
              </a:rPr>
              <a:t>This project is contributing to </a:t>
            </a:r>
            <a:r>
              <a:rPr lang="en-GB" altLang="ja-JP" dirty="0">
                <a:solidFill>
                  <a:schemeClr val="tx1"/>
                </a:solidFill>
              </a:rPr>
              <a:t>the food security and </a:t>
            </a:r>
            <a:r>
              <a:rPr lang="en-GB" altLang="ja-JP" dirty="0" smtClean="0">
                <a:solidFill>
                  <a:schemeClr val="tx1"/>
                </a:solidFill>
              </a:rPr>
              <a:t>increased income of </a:t>
            </a:r>
            <a:r>
              <a:rPr lang="en-GB" altLang="ja-JP" dirty="0">
                <a:solidFill>
                  <a:schemeClr val="tx1"/>
                </a:solidFill>
              </a:rPr>
              <a:t>the local people. </a:t>
            </a:r>
            <a:r>
              <a:rPr lang="en-GB" altLang="ja-JP" dirty="0" smtClean="0">
                <a:solidFill>
                  <a:schemeClr val="tx1"/>
                </a:solidFill>
              </a:rPr>
              <a:t>(Reference:</a:t>
            </a:r>
            <a:r>
              <a:rPr lang="en-GB" dirty="0">
                <a:hlinkClick r:id="rId5"/>
              </a:rPr>
              <a:t> https://www.bd.emb-japan.go.jp/en/news/childhospital20130321.html</a:t>
            </a:r>
            <a:r>
              <a:rPr lang="en-GB" altLang="ja-JP" dirty="0" smtClean="0">
                <a:solidFill>
                  <a:schemeClr val="tx1"/>
                </a:solidFill>
              </a:rPr>
              <a:t> )</a:t>
            </a:r>
            <a:endParaRPr lang="en-GB" altLang="ja-JP" dirty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280592" y="1995148"/>
            <a:ext cx="2844217" cy="40712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Ｐｒｏｊｅｃｔ　Ｏｕｔｌｉｎｅ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484273" y="2367839"/>
            <a:ext cx="13655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Satkhira, Khulna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1000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1134</Words>
  <Application>Microsoft Office PowerPoint</Application>
  <PresentationFormat>A4 210 x 297 mm</PresentationFormat>
  <Paragraphs>105</Paragraphs>
  <Slides>10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KOMATSU TAKAHIRO</dc:creator>
  <cp:lastModifiedBy>KATO KOZUE</cp:lastModifiedBy>
  <cp:revision>176</cp:revision>
  <cp:lastPrinted>2020-02-06T04:57:16Z</cp:lastPrinted>
  <dcterms:created xsi:type="dcterms:W3CDTF">2015-03-08T16:11:34Z</dcterms:created>
  <dcterms:modified xsi:type="dcterms:W3CDTF">2020-02-12T10:48:44Z</dcterms:modified>
</cp:coreProperties>
</file>